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4"/>
    <p:sldMasterId id="2147483672" r:id="rId15"/>
    <p:sldMasterId id="2147483710" r:id="rId16"/>
  </p:sldMasterIdLst>
  <p:notesMasterIdLst>
    <p:notesMasterId r:id="rId319"/>
  </p:notesMasterIdLst>
  <p:sldIdLst>
    <p:sldId id="256" r:id="rId17"/>
    <p:sldId id="326" r:id="rId18"/>
    <p:sldId id="266" r:id="rId19"/>
    <p:sldId id="1052" r:id="rId20"/>
    <p:sldId id="267" r:id="rId21"/>
    <p:sldId id="470" r:id="rId22"/>
    <p:sldId id="286" r:id="rId23"/>
    <p:sldId id="514" r:id="rId24"/>
    <p:sldId id="515" r:id="rId25"/>
    <p:sldId id="516" r:id="rId26"/>
    <p:sldId id="268" r:id="rId27"/>
    <p:sldId id="1280" r:id="rId28"/>
    <p:sldId id="1283" r:id="rId29"/>
    <p:sldId id="1282" r:id="rId30"/>
    <p:sldId id="1281" r:id="rId31"/>
    <p:sldId id="454" r:id="rId32"/>
    <p:sldId id="1284" r:id="rId33"/>
    <p:sldId id="557" r:id="rId34"/>
    <p:sldId id="472" r:id="rId35"/>
    <p:sldId id="541" r:id="rId36"/>
    <p:sldId id="1285" r:id="rId37"/>
    <p:sldId id="476" r:id="rId38"/>
    <p:sldId id="542" r:id="rId39"/>
    <p:sldId id="475" r:id="rId40"/>
    <p:sldId id="455" r:id="rId41"/>
    <p:sldId id="588" r:id="rId42"/>
    <p:sldId id="456" r:id="rId43"/>
    <p:sldId id="589" r:id="rId44"/>
    <p:sldId id="590" r:id="rId45"/>
    <p:sldId id="457" r:id="rId46"/>
    <p:sldId id="458" r:id="rId47"/>
    <p:sldId id="459" r:id="rId48"/>
    <p:sldId id="462" r:id="rId49"/>
    <p:sldId id="477" r:id="rId50"/>
    <p:sldId id="517" r:id="rId51"/>
    <p:sldId id="491" r:id="rId52"/>
    <p:sldId id="492" r:id="rId53"/>
    <p:sldId id="1292" r:id="rId54"/>
    <p:sldId id="570" r:id="rId55"/>
    <p:sldId id="494" r:id="rId56"/>
    <p:sldId id="1293" r:id="rId57"/>
    <p:sldId id="1288" r:id="rId58"/>
    <p:sldId id="496" r:id="rId59"/>
    <p:sldId id="547" r:id="rId60"/>
    <p:sldId id="546" r:id="rId61"/>
    <p:sldId id="548" r:id="rId62"/>
    <p:sldId id="513" r:id="rId63"/>
    <p:sldId id="558" r:id="rId64"/>
    <p:sldId id="559" r:id="rId65"/>
    <p:sldId id="561" r:id="rId66"/>
    <p:sldId id="560" r:id="rId67"/>
    <p:sldId id="562" r:id="rId68"/>
    <p:sldId id="1050" r:id="rId69"/>
    <p:sldId id="1049" r:id="rId70"/>
    <p:sldId id="1051" r:id="rId71"/>
    <p:sldId id="1057" r:id="rId72"/>
    <p:sldId id="1058" r:id="rId73"/>
    <p:sldId id="1261" r:id="rId74"/>
    <p:sldId id="283" r:id="rId75"/>
    <p:sldId id="591" r:id="rId76"/>
    <p:sldId id="518" r:id="rId77"/>
    <p:sldId id="284" r:id="rId78"/>
    <p:sldId id="479" r:id="rId79"/>
    <p:sldId id="1286" r:id="rId80"/>
    <p:sldId id="285" r:id="rId81"/>
    <p:sldId id="478" r:id="rId82"/>
    <p:sldId id="296" r:id="rId83"/>
    <p:sldId id="602" r:id="rId84"/>
    <p:sldId id="603" r:id="rId85"/>
    <p:sldId id="604" r:id="rId86"/>
    <p:sldId id="605" r:id="rId87"/>
    <p:sldId id="480" r:id="rId88"/>
    <p:sldId id="543" r:id="rId89"/>
    <p:sldId id="601" r:id="rId90"/>
    <p:sldId id="1299" r:id="rId91"/>
    <p:sldId id="297" r:id="rId92"/>
    <p:sldId id="481" r:id="rId93"/>
    <p:sldId id="1099" r:id="rId94"/>
    <p:sldId id="595" r:id="rId95"/>
    <p:sldId id="1290" r:id="rId96"/>
    <p:sldId id="1298" r:id="rId97"/>
    <p:sldId id="1295" r:id="rId98"/>
    <p:sldId id="1296" r:id="rId99"/>
    <p:sldId id="1297" r:id="rId100"/>
    <p:sldId id="299" r:id="rId101"/>
    <p:sldId id="611" r:id="rId102"/>
    <p:sldId id="612" r:id="rId103"/>
    <p:sldId id="610" r:id="rId104"/>
    <p:sldId id="300" r:id="rId105"/>
    <p:sldId id="1301" r:id="rId106"/>
    <p:sldId id="1300" r:id="rId107"/>
    <p:sldId id="1302" r:id="rId108"/>
    <p:sldId id="623" r:id="rId109"/>
    <p:sldId id="522" r:id="rId110"/>
    <p:sldId id="1294" r:id="rId111"/>
    <p:sldId id="621" r:id="rId112"/>
    <p:sldId id="624" r:id="rId113"/>
    <p:sldId id="622" r:id="rId114"/>
    <p:sldId id="524" r:id="rId115"/>
    <p:sldId id="592" r:id="rId116"/>
    <p:sldId id="487" r:id="rId117"/>
    <p:sldId id="594" r:id="rId118"/>
    <p:sldId id="488" r:id="rId119"/>
    <p:sldId id="489" r:id="rId120"/>
    <p:sldId id="539" r:id="rId121"/>
    <p:sldId id="593" r:id="rId122"/>
    <p:sldId id="540" r:id="rId123"/>
    <p:sldId id="1059" r:id="rId124"/>
    <p:sldId id="1262" r:id="rId125"/>
    <p:sldId id="293" r:id="rId126"/>
    <p:sldId id="1307" r:id="rId127"/>
    <p:sldId id="1308" r:id="rId128"/>
    <p:sldId id="1309" r:id="rId129"/>
    <p:sldId id="526" r:id="rId130"/>
    <p:sldId id="527" r:id="rId131"/>
    <p:sldId id="1310" r:id="rId132"/>
    <p:sldId id="1314" r:id="rId133"/>
    <p:sldId id="1311" r:id="rId134"/>
    <p:sldId id="1312" r:id="rId135"/>
    <p:sldId id="275" r:id="rId136"/>
    <p:sldId id="528" r:id="rId137"/>
    <p:sldId id="616" r:id="rId138"/>
    <p:sldId id="614" r:id="rId139"/>
    <p:sldId id="615" r:id="rId140"/>
    <p:sldId id="468" r:id="rId141"/>
    <p:sldId id="276" r:id="rId142"/>
    <p:sldId id="445" r:id="rId143"/>
    <p:sldId id="277" r:id="rId144"/>
    <p:sldId id="1060" r:id="rId145"/>
    <p:sldId id="617" r:id="rId146"/>
    <p:sldId id="1306" r:id="rId147"/>
    <p:sldId id="613" r:id="rId148"/>
    <p:sldId id="531" r:id="rId149"/>
    <p:sldId id="618" r:id="rId150"/>
    <p:sldId id="1318" r:id="rId151"/>
    <p:sldId id="532" r:id="rId152"/>
    <p:sldId id="619" r:id="rId153"/>
    <p:sldId id="620" r:id="rId154"/>
    <p:sldId id="574" r:id="rId155"/>
    <p:sldId id="625" r:id="rId156"/>
    <p:sldId id="630" r:id="rId157"/>
    <p:sldId id="1263" r:id="rId158"/>
    <p:sldId id="294" r:id="rId159"/>
    <p:sldId id="1374" r:id="rId160"/>
    <p:sldId id="1376" r:id="rId161"/>
    <p:sldId id="506" r:id="rId162"/>
    <p:sldId id="1303" r:id="rId163"/>
    <p:sldId id="507" r:id="rId164"/>
    <p:sldId id="508" r:id="rId165"/>
    <p:sldId id="627" r:id="rId166"/>
    <p:sldId id="651" r:id="rId167"/>
    <p:sldId id="509" r:id="rId168"/>
    <p:sldId id="596" r:id="rId169"/>
    <p:sldId id="550" r:id="rId170"/>
    <p:sldId id="511" r:id="rId171"/>
    <p:sldId id="1315" r:id="rId172"/>
    <p:sldId id="553" r:id="rId173"/>
    <p:sldId id="600" r:id="rId174"/>
    <p:sldId id="628" r:id="rId175"/>
    <p:sldId id="629" r:id="rId176"/>
    <p:sldId id="503" r:id="rId177"/>
    <p:sldId id="554" r:id="rId178"/>
    <p:sldId id="635" r:id="rId179"/>
    <p:sldId id="634" r:id="rId180"/>
    <p:sldId id="655" r:id="rId181"/>
    <p:sldId id="1368" r:id="rId182"/>
    <p:sldId id="656" r:id="rId183"/>
    <p:sldId id="1313" r:id="rId184"/>
    <p:sldId id="1316" r:id="rId185"/>
    <p:sldId id="1317" r:id="rId186"/>
    <p:sldId id="1278" r:id="rId187"/>
    <p:sldId id="637" r:id="rId188"/>
    <p:sldId id="657" r:id="rId189"/>
    <p:sldId id="1068" r:id="rId190"/>
    <p:sldId id="1370" r:id="rId191"/>
    <p:sldId id="1371" r:id="rId192"/>
    <p:sldId id="1369" r:id="rId193"/>
    <p:sldId id="638" r:id="rId194"/>
    <p:sldId id="1372" r:id="rId195"/>
    <p:sldId id="658" r:id="rId196"/>
    <p:sldId id="641" r:id="rId197"/>
    <p:sldId id="1069" r:id="rId198"/>
    <p:sldId id="642" r:id="rId199"/>
    <p:sldId id="1379" r:id="rId200"/>
    <p:sldId id="1378" r:id="rId201"/>
    <p:sldId id="643" r:id="rId202"/>
    <p:sldId id="1279" r:id="rId203"/>
    <p:sldId id="490" r:id="rId204"/>
    <p:sldId id="495" r:id="rId205"/>
    <p:sldId id="1062" r:id="rId206"/>
    <p:sldId id="497" r:id="rId207"/>
    <p:sldId id="568" r:id="rId208"/>
    <p:sldId id="569" r:id="rId209"/>
    <p:sldId id="1063" r:id="rId210"/>
    <p:sldId id="1064" r:id="rId211"/>
    <p:sldId id="1065" r:id="rId212"/>
    <p:sldId id="1061" r:id="rId213"/>
    <p:sldId id="1067" r:id="rId214"/>
    <p:sldId id="659" r:id="rId215"/>
    <p:sldId id="1066" r:id="rId216"/>
    <p:sldId id="688" r:id="rId217"/>
    <p:sldId id="498" r:id="rId218"/>
    <p:sldId id="1373" r:id="rId219"/>
    <p:sldId id="1339" r:id="rId220"/>
    <p:sldId id="499" r:id="rId221"/>
    <p:sldId id="482" r:id="rId222"/>
    <p:sldId id="1367" r:id="rId223"/>
    <p:sldId id="683" r:id="rId224"/>
    <p:sldId id="485" r:id="rId225"/>
    <p:sldId id="1030" r:id="rId226"/>
    <p:sldId id="598" r:id="rId227"/>
    <p:sldId id="1075" r:id="rId228"/>
    <p:sldId id="1076" r:id="rId229"/>
    <p:sldId id="684" r:id="rId230"/>
    <p:sldId id="669" r:id="rId231"/>
    <p:sldId id="1382" r:id="rId232"/>
    <p:sldId id="1383" r:id="rId233"/>
    <p:sldId id="1344" r:id="rId234"/>
    <p:sldId id="1345" r:id="rId235"/>
    <p:sldId id="1346" r:id="rId236"/>
    <p:sldId id="1377" r:id="rId237"/>
    <p:sldId id="1347" r:id="rId238"/>
    <p:sldId id="1348" r:id="rId239"/>
    <p:sldId id="1349" r:id="rId240"/>
    <p:sldId id="1350" r:id="rId241"/>
    <p:sldId id="1351" r:id="rId242"/>
    <p:sldId id="1352" r:id="rId243"/>
    <p:sldId id="1353" r:id="rId244"/>
    <p:sldId id="1354" r:id="rId245"/>
    <p:sldId id="1355" r:id="rId246"/>
    <p:sldId id="1356" r:id="rId247"/>
    <p:sldId id="1357" r:id="rId248"/>
    <p:sldId id="1358" r:id="rId249"/>
    <p:sldId id="1387" r:id="rId250"/>
    <p:sldId id="1359" r:id="rId251"/>
    <p:sldId id="1360" r:id="rId252"/>
    <p:sldId id="1361" r:id="rId253"/>
    <p:sldId id="1362" r:id="rId254"/>
    <p:sldId id="1363" r:id="rId255"/>
    <p:sldId id="1364" r:id="rId256"/>
    <p:sldId id="1365" r:id="rId257"/>
    <p:sldId id="1380" r:id="rId258"/>
    <p:sldId id="1381" r:id="rId259"/>
    <p:sldId id="1366" r:id="rId260"/>
    <p:sldId id="1275" r:id="rId261"/>
    <p:sldId id="1264" r:id="rId262"/>
    <p:sldId id="1266" r:id="rId263"/>
    <p:sldId id="1276" r:id="rId264"/>
    <p:sldId id="1384" r:id="rId265"/>
    <p:sldId id="1385" r:id="rId266"/>
    <p:sldId id="1386" r:id="rId267"/>
    <p:sldId id="1267" r:id="rId268"/>
    <p:sldId id="1268" r:id="rId269"/>
    <p:sldId id="1269" r:id="rId270"/>
    <p:sldId id="1270" r:id="rId271"/>
    <p:sldId id="1271" r:id="rId272"/>
    <p:sldId id="1272" r:id="rId273"/>
    <p:sldId id="1273" r:id="rId274"/>
    <p:sldId id="1274" r:id="rId275"/>
    <p:sldId id="1277" r:id="rId276"/>
    <p:sldId id="1078" r:id="rId277"/>
    <p:sldId id="1080" r:id="rId278"/>
    <p:sldId id="1083" r:id="rId279"/>
    <p:sldId id="1084" r:id="rId280"/>
    <p:sldId id="1121" r:id="rId281"/>
    <p:sldId id="1122" r:id="rId282"/>
    <p:sldId id="1144" r:id="rId283"/>
    <p:sldId id="1123" r:id="rId284"/>
    <p:sldId id="1145" r:id="rId285"/>
    <p:sldId id="1081" r:id="rId286"/>
    <p:sldId id="1082" r:id="rId287"/>
    <p:sldId id="1085" r:id="rId288"/>
    <p:sldId id="1086" r:id="rId289"/>
    <p:sldId id="1087" r:id="rId290"/>
    <p:sldId id="1088" r:id="rId291"/>
    <p:sldId id="1089" r:id="rId292"/>
    <p:sldId id="1098" r:id="rId293"/>
    <p:sldId id="1305" r:id="rId294"/>
    <p:sldId id="1321" r:id="rId295"/>
    <p:sldId id="1326" r:id="rId296"/>
    <p:sldId id="1322" r:id="rId297"/>
    <p:sldId id="1323" r:id="rId298"/>
    <p:sldId id="1324" r:id="rId299"/>
    <p:sldId id="1325" r:id="rId300"/>
    <p:sldId id="1332" r:id="rId301"/>
    <p:sldId id="1328" r:id="rId302"/>
    <p:sldId id="1329" r:id="rId303"/>
    <p:sldId id="1330" r:id="rId304"/>
    <p:sldId id="1331" r:id="rId305"/>
    <p:sldId id="1336" r:id="rId306"/>
    <p:sldId id="1333" r:id="rId307"/>
    <p:sldId id="1337" r:id="rId308"/>
    <p:sldId id="1334" r:id="rId309"/>
    <p:sldId id="1320" r:id="rId310"/>
    <p:sldId id="1338" r:id="rId311"/>
    <p:sldId id="1327" r:id="rId312"/>
    <p:sldId id="1319" r:id="rId313"/>
    <p:sldId id="1090" r:id="rId314"/>
    <p:sldId id="1091" r:id="rId315"/>
    <p:sldId id="1079" r:id="rId316"/>
    <p:sldId id="1092" r:id="rId317"/>
    <p:sldId id="1093" r:id="rId3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u" initials="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51" autoAdjust="0"/>
    <p:restoredTop sz="90219" autoAdjust="0"/>
  </p:normalViewPr>
  <p:slideViewPr>
    <p:cSldViewPr>
      <p:cViewPr varScale="1">
        <p:scale>
          <a:sx n="67" d="100"/>
          <a:sy n="67" d="100"/>
        </p:scale>
        <p:origin x="1476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-279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01.xml"/><Relationship Id="rId299" Type="http://schemas.openxmlformats.org/officeDocument/2006/relationships/slide" Target="slides/slide283.xml"/><Relationship Id="rId21" Type="http://schemas.openxmlformats.org/officeDocument/2006/relationships/slide" Target="slides/slide5.xml"/><Relationship Id="rId63" Type="http://schemas.openxmlformats.org/officeDocument/2006/relationships/slide" Target="slides/slide47.xml"/><Relationship Id="rId159" Type="http://schemas.openxmlformats.org/officeDocument/2006/relationships/slide" Target="slides/slide143.xml"/><Relationship Id="rId324" Type="http://schemas.openxmlformats.org/officeDocument/2006/relationships/tableStyles" Target="tableStyles.xml"/><Relationship Id="rId170" Type="http://schemas.openxmlformats.org/officeDocument/2006/relationships/slide" Target="slides/slide154.xml"/><Relationship Id="rId226" Type="http://schemas.openxmlformats.org/officeDocument/2006/relationships/slide" Target="slides/slide210.xml"/><Relationship Id="rId268" Type="http://schemas.openxmlformats.org/officeDocument/2006/relationships/slide" Target="slides/slide252.xml"/><Relationship Id="rId32" Type="http://schemas.openxmlformats.org/officeDocument/2006/relationships/slide" Target="slides/slide16.xml"/><Relationship Id="rId74" Type="http://schemas.openxmlformats.org/officeDocument/2006/relationships/slide" Target="slides/slide58.xml"/><Relationship Id="rId128" Type="http://schemas.openxmlformats.org/officeDocument/2006/relationships/slide" Target="slides/slide112.xml"/><Relationship Id="rId5" Type="http://schemas.openxmlformats.org/officeDocument/2006/relationships/customXml" Target="../customXml/item5.xml"/><Relationship Id="rId181" Type="http://schemas.openxmlformats.org/officeDocument/2006/relationships/slide" Target="slides/slide165.xml"/><Relationship Id="rId237" Type="http://schemas.openxmlformats.org/officeDocument/2006/relationships/slide" Target="slides/slide221.xml"/><Relationship Id="rId279" Type="http://schemas.openxmlformats.org/officeDocument/2006/relationships/slide" Target="slides/slide263.xml"/><Relationship Id="rId43" Type="http://schemas.openxmlformats.org/officeDocument/2006/relationships/slide" Target="slides/slide27.xml"/><Relationship Id="rId139" Type="http://schemas.openxmlformats.org/officeDocument/2006/relationships/slide" Target="slides/slide123.xml"/><Relationship Id="rId290" Type="http://schemas.openxmlformats.org/officeDocument/2006/relationships/slide" Target="slides/slide274.xml"/><Relationship Id="rId304" Type="http://schemas.openxmlformats.org/officeDocument/2006/relationships/slide" Target="slides/slide288.xml"/><Relationship Id="rId85" Type="http://schemas.openxmlformats.org/officeDocument/2006/relationships/slide" Target="slides/slide69.xml"/><Relationship Id="rId150" Type="http://schemas.openxmlformats.org/officeDocument/2006/relationships/slide" Target="slides/slide134.xml"/><Relationship Id="rId192" Type="http://schemas.openxmlformats.org/officeDocument/2006/relationships/slide" Target="slides/slide176.xml"/><Relationship Id="rId206" Type="http://schemas.openxmlformats.org/officeDocument/2006/relationships/slide" Target="slides/slide190.xml"/><Relationship Id="rId248" Type="http://schemas.openxmlformats.org/officeDocument/2006/relationships/slide" Target="slides/slide232.xml"/><Relationship Id="rId12" Type="http://schemas.openxmlformats.org/officeDocument/2006/relationships/customXml" Target="../customXml/item12.xml"/><Relationship Id="rId108" Type="http://schemas.openxmlformats.org/officeDocument/2006/relationships/slide" Target="slides/slide92.xml"/><Relationship Id="rId315" Type="http://schemas.openxmlformats.org/officeDocument/2006/relationships/slide" Target="slides/slide299.xml"/><Relationship Id="rId54" Type="http://schemas.openxmlformats.org/officeDocument/2006/relationships/slide" Target="slides/slide38.xml"/><Relationship Id="rId96" Type="http://schemas.openxmlformats.org/officeDocument/2006/relationships/slide" Target="slides/slide80.xml"/><Relationship Id="rId161" Type="http://schemas.openxmlformats.org/officeDocument/2006/relationships/slide" Target="slides/slide145.xml"/><Relationship Id="rId217" Type="http://schemas.openxmlformats.org/officeDocument/2006/relationships/slide" Target="slides/slide201.xml"/><Relationship Id="rId259" Type="http://schemas.openxmlformats.org/officeDocument/2006/relationships/slide" Target="slides/slide243.xml"/><Relationship Id="rId23" Type="http://schemas.openxmlformats.org/officeDocument/2006/relationships/slide" Target="slides/slide7.xml"/><Relationship Id="rId119" Type="http://schemas.openxmlformats.org/officeDocument/2006/relationships/slide" Target="slides/slide103.xml"/><Relationship Id="rId270" Type="http://schemas.openxmlformats.org/officeDocument/2006/relationships/slide" Target="slides/slide254.xml"/><Relationship Id="rId65" Type="http://schemas.openxmlformats.org/officeDocument/2006/relationships/slide" Target="slides/slide49.xml"/><Relationship Id="rId130" Type="http://schemas.openxmlformats.org/officeDocument/2006/relationships/slide" Target="slides/slide114.xml"/><Relationship Id="rId172" Type="http://schemas.openxmlformats.org/officeDocument/2006/relationships/slide" Target="slides/slide156.xml"/><Relationship Id="rId228" Type="http://schemas.openxmlformats.org/officeDocument/2006/relationships/slide" Target="slides/slide212.xml"/><Relationship Id="rId281" Type="http://schemas.openxmlformats.org/officeDocument/2006/relationships/slide" Target="slides/slide265.xml"/><Relationship Id="rId34" Type="http://schemas.openxmlformats.org/officeDocument/2006/relationships/slide" Target="slides/slide18.xml"/><Relationship Id="rId55" Type="http://schemas.openxmlformats.org/officeDocument/2006/relationships/slide" Target="slides/slide39.xml"/><Relationship Id="rId76" Type="http://schemas.openxmlformats.org/officeDocument/2006/relationships/slide" Target="slides/slide60.xml"/><Relationship Id="rId97" Type="http://schemas.openxmlformats.org/officeDocument/2006/relationships/slide" Target="slides/slide81.xml"/><Relationship Id="rId120" Type="http://schemas.openxmlformats.org/officeDocument/2006/relationships/slide" Target="slides/slide104.xml"/><Relationship Id="rId141" Type="http://schemas.openxmlformats.org/officeDocument/2006/relationships/slide" Target="slides/slide125.xml"/><Relationship Id="rId7" Type="http://schemas.openxmlformats.org/officeDocument/2006/relationships/customXml" Target="../customXml/item7.xml"/><Relationship Id="rId162" Type="http://schemas.openxmlformats.org/officeDocument/2006/relationships/slide" Target="slides/slide146.xml"/><Relationship Id="rId183" Type="http://schemas.openxmlformats.org/officeDocument/2006/relationships/slide" Target="slides/slide167.xml"/><Relationship Id="rId218" Type="http://schemas.openxmlformats.org/officeDocument/2006/relationships/slide" Target="slides/slide202.xml"/><Relationship Id="rId239" Type="http://schemas.openxmlformats.org/officeDocument/2006/relationships/slide" Target="slides/slide223.xml"/><Relationship Id="rId250" Type="http://schemas.openxmlformats.org/officeDocument/2006/relationships/slide" Target="slides/slide234.xml"/><Relationship Id="rId271" Type="http://schemas.openxmlformats.org/officeDocument/2006/relationships/slide" Target="slides/slide255.xml"/><Relationship Id="rId292" Type="http://schemas.openxmlformats.org/officeDocument/2006/relationships/slide" Target="slides/slide276.xml"/><Relationship Id="rId306" Type="http://schemas.openxmlformats.org/officeDocument/2006/relationships/slide" Target="slides/slide290.xml"/><Relationship Id="rId24" Type="http://schemas.openxmlformats.org/officeDocument/2006/relationships/slide" Target="slides/slide8.xml"/><Relationship Id="rId45" Type="http://schemas.openxmlformats.org/officeDocument/2006/relationships/slide" Target="slides/slide29.xml"/><Relationship Id="rId66" Type="http://schemas.openxmlformats.org/officeDocument/2006/relationships/slide" Target="slides/slide50.xml"/><Relationship Id="rId87" Type="http://schemas.openxmlformats.org/officeDocument/2006/relationships/slide" Target="slides/slide71.xml"/><Relationship Id="rId110" Type="http://schemas.openxmlformats.org/officeDocument/2006/relationships/slide" Target="slides/slide94.xml"/><Relationship Id="rId131" Type="http://schemas.openxmlformats.org/officeDocument/2006/relationships/slide" Target="slides/slide115.xml"/><Relationship Id="rId152" Type="http://schemas.openxmlformats.org/officeDocument/2006/relationships/slide" Target="slides/slide136.xml"/><Relationship Id="rId173" Type="http://schemas.openxmlformats.org/officeDocument/2006/relationships/slide" Target="slides/slide157.xml"/><Relationship Id="rId194" Type="http://schemas.openxmlformats.org/officeDocument/2006/relationships/slide" Target="slides/slide178.xml"/><Relationship Id="rId208" Type="http://schemas.openxmlformats.org/officeDocument/2006/relationships/slide" Target="slides/slide192.xml"/><Relationship Id="rId229" Type="http://schemas.openxmlformats.org/officeDocument/2006/relationships/slide" Target="slides/slide213.xml"/><Relationship Id="rId240" Type="http://schemas.openxmlformats.org/officeDocument/2006/relationships/slide" Target="slides/slide224.xml"/><Relationship Id="rId261" Type="http://schemas.openxmlformats.org/officeDocument/2006/relationships/slide" Target="slides/slide245.xml"/><Relationship Id="rId14" Type="http://schemas.openxmlformats.org/officeDocument/2006/relationships/slideMaster" Target="slideMasters/slideMaster1.xml"/><Relationship Id="rId35" Type="http://schemas.openxmlformats.org/officeDocument/2006/relationships/slide" Target="slides/slide19.xml"/><Relationship Id="rId56" Type="http://schemas.openxmlformats.org/officeDocument/2006/relationships/slide" Target="slides/slide40.xml"/><Relationship Id="rId77" Type="http://schemas.openxmlformats.org/officeDocument/2006/relationships/slide" Target="slides/slide61.xml"/><Relationship Id="rId100" Type="http://schemas.openxmlformats.org/officeDocument/2006/relationships/slide" Target="slides/slide84.xml"/><Relationship Id="rId282" Type="http://schemas.openxmlformats.org/officeDocument/2006/relationships/slide" Target="slides/slide266.xml"/><Relationship Id="rId317" Type="http://schemas.openxmlformats.org/officeDocument/2006/relationships/slide" Target="slides/slide301.xml"/><Relationship Id="rId8" Type="http://schemas.openxmlformats.org/officeDocument/2006/relationships/customXml" Target="../customXml/item8.xml"/><Relationship Id="rId98" Type="http://schemas.openxmlformats.org/officeDocument/2006/relationships/slide" Target="slides/slide82.xml"/><Relationship Id="rId121" Type="http://schemas.openxmlformats.org/officeDocument/2006/relationships/slide" Target="slides/slide105.xml"/><Relationship Id="rId142" Type="http://schemas.openxmlformats.org/officeDocument/2006/relationships/slide" Target="slides/slide126.xml"/><Relationship Id="rId163" Type="http://schemas.openxmlformats.org/officeDocument/2006/relationships/slide" Target="slides/slide147.xml"/><Relationship Id="rId184" Type="http://schemas.openxmlformats.org/officeDocument/2006/relationships/slide" Target="slides/slide168.xml"/><Relationship Id="rId219" Type="http://schemas.openxmlformats.org/officeDocument/2006/relationships/slide" Target="slides/slide203.xml"/><Relationship Id="rId230" Type="http://schemas.openxmlformats.org/officeDocument/2006/relationships/slide" Target="slides/slide214.xml"/><Relationship Id="rId251" Type="http://schemas.openxmlformats.org/officeDocument/2006/relationships/slide" Target="slides/slide235.xml"/><Relationship Id="rId25" Type="http://schemas.openxmlformats.org/officeDocument/2006/relationships/slide" Target="slides/slide9.xml"/><Relationship Id="rId46" Type="http://schemas.openxmlformats.org/officeDocument/2006/relationships/slide" Target="slides/slide30.xml"/><Relationship Id="rId67" Type="http://schemas.openxmlformats.org/officeDocument/2006/relationships/slide" Target="slides/slide51.xml"/><Relationship Id="rId272" Type="http://schemas.openxmlformats.org/officeDocument/2006/relationships/slide" Target="slides/slide256.xml"/><Relationship Id="rId293" Type="http://schemas.openxmlformats.org/officeDocument/2006/relationships/slide" Target="slides/slide277.xml"/><Relationship Id="rId307" Type="http://schemas.openxmlformats.org/officeDocument/2006/relationships/slide" Target="slides/slide291.xml"/><Relationship Id="rId88" Type="http://schemas.openxmlformats.org/officeDocument/2006/relationships/slide" Target="slides/slide72.xml"/><Relationship Id="rId111" Type="http://schemas.openxmlformats.org/officeDocument/2006/relationships/slide" Target="slides/slide95.xml"/><Relationship Id="rId132" Type="http://schemas.openxmlformats.org/officeDocument/2006/relationships/slide" Target="slides/slide116.xml"/><Relationship Id="rId153" Type="http://schemas.openxmlformats.org/officeDocument/2006/relationships/slide" Target="slides/slide137.xml"/><Relationship Id="rId174" Type="http://schemas.openxmlformats.org/officeDocument/2006/relationships/slide" Target="slides/slide158.xml"/><Relationship Id="rId195" Type="http://schemas.openxmlformats.org/officeDocument/2006/relationships/slide" Target="slides/slide179.xml"/><Relationship Id="rId209" Type="http://schemas.openxmlformats.org/officeDocument/2006/relationships/slide" Target="slides/slide193.xml"/><Relationship Id="rId220" Type="http://schemas.openxmlformats.org/officeDocument/2006/relationships/slide" Target="slides/slide204.xml"/><Relationship Id="rId241" Type="http://schemas.openxmlformats.org/officeDocument/2006/relationships/slide" Target="slides/slide225.xml"/><Relationship Id="rId15" Type="http://schemas.openxmlformats.org/officeDocument/2006/relationships/slideMaster" Target="slideMasters/slideMaster2.xml"/><Relationship Id="rId36" Type="http://schemas.openxmlformats.org/officeDocument/2006/relationships/slide" Target="slides/slide20.xml"/><Relationship Id="rId57" Type="http://schemas.openxmlformats.org/officeDocument/2006/relationships/slide" Target="slides/slide41.xml"/><Relationship Id="rId262" Type="http://schemas.openxmlformats.org/officeDocument/2006/relationships/slide" Target="slides/slide246.xml"/><Relationship Id="rId283" Type="http://schemas.openxmlformats.org/officeDocument/2006/relationships/slide" Target="slides/slide267.xml"/><Relationship Id="rId318" Type="http://schemas.openxmlformats.org/officeDocument/2006/relationships/slide" Target="slides/slide302.xml"/><Relationship Id="rId78" Type="http://schemas.openxmlformats.org/officeDocument/2006/relationships/slide" Target="slides/slide62.xml"/><Relationship Id="rId99" Type="http://schemas.openxmlformats.org/officeDocument/2006/relationships/slide" Target="slides/slide83.xml"/><Relationship Id="rId101" Type="http://schemas.openxmlformats.org/officeDocument/2006/relationships/slide" Target="slides/slide85.xml"/><Relationship Id="rId122" Type="http://schemas.openxmlformats.org/officeDocument/2006/relationships/slide" Target="slides/slide106.xml"/><Relationship Id="rId143" Type="http://schemas.openxmlformats.org/officeDocument/2006/relationships/slide" Target="slides/slide127.xml"/><Relationship Id="rId164" Type="http://schemas.openxmlformats.org/officeDocument/2006/relationships/slide" Target="slides/slide148.xml"/><Relationship Id="rId185" Type="http://schemas.openxmlformats.org/officeDocument/2006/relationships/slide" Target="slides/slide169.xml"/><Relationship Id="rId9" Type="http://schemas.openxmlformats.org/officeDocument/2006/relationships/customXml" Target="../customXml/item9.xml"/><Relationship Id="rId210" Type="http://schemas.openxmlformats.org/officeDocument/2006/relationships/slide" Target="slides/slide194.xml"/><Relationship Id="rId26" Type="http://schemas.openxmlformats.org/officeDocument/2006/relationships/slide" Target="slides/slide10.xml"/><Relationship Id="rId231" Type="http://schemas.openxmlformats.org/officeDocument/2006/relationships/slide" Target="slides/slide215.xml"/><Relationship Id="rId252" Type="http://schemas.openxmlformats.org/officeDocument/2006/relationships/slide" Target="slides/slide236.xml"/><Relationship Id="rId273" Type="http://schemas.openxmlformats.org/officeDocument/2006/relationships/slide" Target="slides/slide257.xml"/><Relationship Id="rId294" Type="http://schemas.openxmlformats.org/officeDocument/2006/relationships/slide" Target="slides/slide278.xml"/><Relationship Id="rId308" Type="http://schemas.openxmlformats.org/officeDocument/2006/relationships/slide" Target="slides/slide292.xml"/><Relationship Id="rId47" Type="http://schemas.openxmlformats.org/officeDocument/2006/relationships/slide" Target="slides/slide31.xml"/><Relationship Id="rId68" Type="http://schemas.openxmlformats.org/officeDocument/2006/relationships/slide" Target="slides/slide52.xml"/><Relationship Id="rId89" Type="http://schemas.openxmlformats.org/officeDocument/2006/relationships/slide" Target="slides/slide73.xml"/><Relationship Id="rId112" Type="http://schemas.openxmlformats.org/officeDocument/2006/relationships/slide" Target="slides/slide96.xml"/><Relationship Id="rId133" Type="http://schemas.openxmlformats.org/officeDocument/2006/relationships/slide" Target="slides/slide117.xml"/><Relationship Id="rId154" Type="http://schemas.openxmlformats.org/officeDocument/2006/relationships/slide" Target="slides/slide138.xml"/><Relationship Id="rId175" Type="http://schemas.openxmlformats.org/officeDocument/2006/relationships/slide" Target="slides/slide159.xml"/><Relationship Id="rId196" Type="http://schemas.openxmlformats.org/officeDocument/2006/relationships/slide" Target="slides/slide180.xml"/><Relationship Id="rId200" Type="http://schemas.openxmlformats.org/officeDocument/2006/relationships/slide" Target="slides/slide184.xml"/><Relationship Id="rId16" Type="http://schemas.openxmlformats.org/officeDocument/2006/relationships/slideMaster" Target="slideMasters/slideMaster3.xml"/><Relationship Id="rId221" Type="http://schemas.openxmlformats.org/officeDocument/2006/relationships/slide" Target="slides/slide205.xml"/><Relationship Id="rId242" Type="http://schemas.openxmlformats.org/officeDocument/2006/relationships/slide" Target="slides/slide226.xml"/><Relationship Id="rId263" Type="http://schemas.openxmlformats.org/officeDocument/2006/relationships/slide" Target="slides/slide247.xml"/><Relationship Id="rId284" Type="http://schemas.openxmlformats.org/officeDocument/2006/relationships/slide" Target="slides/slide268.xml"/><Relationship Id="rId319" Type="http://schemas.openxmlformats.org/officeDocument/2006/relationships/notesMaster" Target="notesMasters/notesMaster1.xml"/><Relationship Id="rId37" Type="http://schemas.openxmlformats.org/officeDocument/2006/relationships/slide" Target="slides/slide21.xml"/><Relationship Id="rId58" Type="http://schemas.openxmlformats.org/officeDocument/2006/relationships/slide" Target="slides/slide42.xml"/><Relationship Id="rId79" Type="http://schemas.openxmlformats.org/officeDocument/2006/relationships/slide" Target="slides/slide63.xml"/><Relationship Id="rId102" Type="http://schemas.openxmlformats.org/officeDocument/2006/relationships/slide" Target="slides/slide86.xml"/><Relationship Id="rId123" Type="http://schemas.openxmlformats.org/officeDocument/2006/relationships/slide" Target="slides/slide107.xml"/><Relationship Id="rId144" Type="http://schemas.openxmlformats.org/officeDocument/2006/relationships/slide" Target="slides/slide128.xml"/><Relationship Id="rId90" Type="http://schemas.openxmlformats.org/officeDocument/2006/relationships/slide" Target="slides/slide74.xml"/><Relationship Id="rId165" Type="http://schemas.openxmlformats.org/officeDocument/2006/relationships/slide" Target="slides/slide149.xml"/><Relationship Id="rId186" Type="http://schemas.openxmlformats.org/officeDocument/2006/relationships/slide" Target="slides/slide170.xml"/><Relationship Id="rId211" Type="http://schemas.openxmlformats.org/officeDocument/2006/relationships/slide" Target="slides/slide195.xml"/><Relationship Id="rId232" Type="http://schemas.openxmlformats.org/officeDocument/2006/relationships/slide" Target="slides/slide216.xml"/><Relationship Id="rId253" Type="http://schemas.openxmlformats.org/officeDocument/2006/relationships/slide" Target="slides/slide237.xml"/><Relationship Id="rId274" Type="http://schemas.openxmlformats.org/officeDocument/2006/relationships/slide" Target="slides/slide258.xml"/><Relationship Id="rId295" Type="http://schemas.openxmlformats.org/officeDocument/2006/relationships/slide" Target="slides/slide279.xml"/><Relationship Id="rId309" Type="http://schemas.openxmlformats.org/officeDocument/2006/relationships/slide" Target="slides/slide293.xml"/><Relationship Id="rId27" Type="http://schemas.openxmlformats.org/officeDocument/2006/relationships/slide" Target="slides/slide11.xml"/><Relationship Id="rId48" Type="http://schemas.openxmlformats.org/officeDocument/2006/relationships/slide" Target="slides/slide32.xml"/><Relationship Id="rId69" Type="http://schemas.openxmlformats.org/officeDocument/2006/relationships/slide" Target="slides/slide53.xml"/><Relationship Id="rId113" Type="http://schemas.openxmlformats.org/officeDocument/2006/relationships/slide" Target="slides/slide97.xml"/><Relationship Id="rId134" Type="http://schemas.openxmlformats.org/officeDocument/2006/relationships/slide" Target="slides/slide118.xml"/><Relationship Id="rId320" Type="http://schemas.openxmlformats.org/officeDocument/2006/relationships/commentAuthors" Target="commentAuthors.xml"/><Relationship Id="rId80" Type="http://schemas.openxmlformats.org/officeDocument/2006/relationships/slide" Target="slides/slide64.xml"/><Relationship Id="rId155" Type="http://schemas.openxmlformats.org/officeDocument/2006/relationships/slide" Target="slides/slide139.xml"/><Relationship Id="rId176" Type="http://schemas.openxmlformats.org/officeDocument/2006/relationships/slide" Target="slides/slide160.xml"/><Relationship Id="rId197" Type="http://schemas.openxmlformats.org/officeDocument/2006/relationships/slide" Target="slides/slide181.xml"/><Relationship Id="rId201" Type="http://schemas.openxmlformats.org/officeDocument/2006/relationships/slide" Target="slides/slide185.xml"/><Relationship Id="rId222" Type="http://schemas.openxmlformats.org/officeDocument/2006/relationships/slide" Target="slides/slide206.xml"/><Relationship Id="rId243" Type="http://schemas.openxmlformats.org/officeDocument/2006/relationships/slide" Target="slides/slide227.xml"/><Relationship Id="rId264" Type="http://schemas.openxmlformats.org/officeDocument/2006/relationships/slide" Target="slides/slide248.xml"/><Relationship Id="rId285" Type="http://schemas.openxmlformats.org/officeDocument/2006/relationships/slide" Target="slides/slide269.xml"/><Relationship Id="rId17" Type="http://schemas.openxmlformats.org/officeDocument/2006/relationships/slide" Target="slides/slide1.xml"/><Relationship Id="rId38" Type="http://schemas.openxmlformats.org/officeDocument/2006/relationships/slide" Target="slides/slide22.xml"/><Relationship Id="rId59" Type="http://schemas.openxmlformats.org/officeDocument/2006/relationships/slide" Target="slides/slide43.xml"/><Relationship Id="rId103" Type="http://schemas.openxmlformats.org/officeDocument/2006/relationships/slide" Target="slides/slide87.xml"/><Relationship Id="rId124" Type="http://schemas.openxmlformats.org/officeDocument/2006/relationships/slide" Target="slides/slide108.xml"/><Relationship Id="rId310" Type="http://schemas.openxmlformats.org/officeDocument/2006/relationships/slide" Target="slides/slide294.xml"/><Relationship Id="rId70" Type="http://schemas.openxmlformats.org/officeDocument/2006/relationships/slide" Target="slides/slide54.xml"/><Relationship Id="rId91" Type="http://schemas.openxmlformats.org/officeDocument/2006/relationships/slide" Target="slides/slide75.xml"/><Relationship Id="rId145" Type="http://schemas.openxmlformats.org/officeDocument/2006/relationships/slide" Target="slides/slide129.xml"/><Relationship Id="rId166" Type="http://schemas.openxmlformats.org/officeDocument/2006/relationships/slide" Target="slides/slide150.xml"/><Relationship Id="rId187" Type="http://schemas.openxmlformats.org/officeDocument/2006/relationships/slide" Target="slides/slide171.xml"/><Relationship Id="rId1" Type="http://schemas.openxmlformats.org/officeDocument/2006/relationships/customXml" Target="../customXml/item1.xml"/><Relationship Id="rId212" Type="http://schemas.openxmlformats.org/officeDocument/2006/relationships/slide" Target="slides/slide196.xml"/><Relationship Id="rId233" Type="http://schemas.openxmlformats.org/officeDocument/2006/relationships/slide" Target="slides/slide217.xml"/><Relationship Id="rId254" Type="http://schemas.openxmlformats.org/officeDocument/2006/relationships/slide" Target="slides/slide238.xml"/><Relationship Id="rId28" Type="http://schemas.openxmlformats.org/officeDocument/2006/relationships/slide" Target="slides/slide12.xml"/><Relationship Id="rId49" Type="http://schemas.openxmlformats.org/officeDocument/2006/relationships/slide" Target="slides/slide33.xml"/><Relationship Id="rId114" Type="http://schemas.openxmlformats.org/officeDocument/2006/relationships/slide" Target="slides/slide98.xml"/><Relationship Id="rId275" Type="http://schemas.openxmlformats.org/officeDocument/2006/relationships/slide" Target="slides/slide259.xml"/><Relationship Id="rId296" Type="http://schemas.openxmlformats.org/officeDocument/2006/relationships/slide" Target="slides/slide280.xml"/><Relationship Id="rId300" Type="http://schemas.openxmlformats.org/officeDocument/2006/relationships/slide" Target="slides/slide284.xml"/><Relationship Id="rId60" Type="http://schemas.openxmlformats.org/officeDocument/2006/relationships/slide" Target="slides/slide44.xml"/><Relationship Id="rId81" Type="http://schemas.openxmlformats.org/officeDocument/2006/relationships/slide" Target="slides/slide65.xml"/><Relationship Id="rId135" Type="http://schemas.openxmlformats.org/officeDocument/2006/relationships/slide" Target="slides/slide119.xml"/><Relationship Id="rId156" Type="http://schemas.openxmlformats.org/officeDocument/2006/relationships/slide" Target="slides/slide140.xml"/><Relationship Id="rId177" Type="http://schemas.openxmlformats.org/officeDocument/2006/relationships/slide" Target="slides/slide161.xml"/><Relationship Id="rId198" Type="http://schemas.openxmlformats.org/officeDocument/2006/relationships/slide" Target="slides/slide182.xml"/><Relationship Id="rId321" Type="http://schemas.openxmlformats.org/officeDocument/2006/relationships/presProps" Target="presProps.xml"/><Relationship Id="rId202" Type="http://schemas.openxmlformats.org/officeDocument/2006/relationships/slide" Target="slides/slide186.xml"/><Relationship Id="rId223" Type="http://schemas.openxmlformats.org/officeDocument/2006/relationships/slide" Target="slides/slide207.xml"/><Relationship Id="rId244" Type="http://schemas.openxmlformats.org/officeDocument/2006/relationships/slide" Target="slides/slide228.xml"/><Relationship Id="rId18" Type="http://schemas.openxmlformats.org/officeDocument/2006/relationships/slide" Target="slides/slide2.xml"/><Relationship Id="rId39" Type="http://schemas.openxmlformats.org/officeDocument/2006/relationships/slide" Target="slides/slide23.xml"/><Relationship Id="rId265" Type="http://schemas.openxmlformats.org/officeDocument/2006/relationships/slide" Target="slides/slide249.xml"/><Relationship Id="rId286" Type="http://schemas.openxmlformats.org/officeDocument/2006/relationships/slide" Target="slides/slide270.xml"/><Relationship Id="rId50" Type="http://schemas.openxmlformats.org/officeDocument/2006/relationships/slide" Target="slides/slide34.xml"/><Relationship Id="rId104" Type="http://schemas.openxmlformats.org/officeDocument/2006/relationships/slide" Target="slides/slide88.xml"/><Relationship Id="rId125" Type="http://schemas.openxmlformats.org/officeDocument/2006/relationships/slide" Target="slides/slide109.xml"/><Relationship Id="rId146" Type="http://schemas.openxmlformats.org/officeDocument/2006/relationships/slide" Target="slides/slide130.xml"/><Relationship Id="rId167" Type="http://schemas.openxmlformats.org/officeDocument/2006/relationships/slide" Target="slides/slide151.xml"/><Relationship Id="rId188" Type="http://schemas.openxmlformats.org/officeDocument/2006/relationships/slide" Target="slides/slide172.xml"/><Relationship Id="rId311" Type="http://schemas.openxmlformats.org/officeDocument/2006/relationships/slide" Target="slides/slide295.xml"/><Relationship Id="rId71" Type="http://schemas.openxmlformats.org/officeDocument/2006/relationships/slide" Target="slides/slide55.xml"/><Relationship Id="rId92" Type="http://schemas.openxmlformats.org/officeDocument/2006/relationships/slide" Target="slides/slide76.xml"/><Relationship Id="rId213" Type="http://schemas.openxmlformats.org/officeDocument/2006/relationships/slide" Target="slides/slide197.xml"/><Relationship Id="rId234" Type="http://schemas.openxmlformats.org/officeDocument/2006/relationships/slide" Target="slides/slide218.xml"/><Relationship Id="rId2" Type="http://schemas.openxmlformats.org/officeDocument/2006/relationships/customXml" Target="../customXml/item2.xml"/><Relationship Id="rId29" Type="http://schemas.openxmlformats.org/officeDocument/2006/relationships/slide" Target="slides/slide13.xml"/><Relationship Id="rId255" Type="http://schemas.openxmlformats.org/officeDocument/2006/relationships/slide" Target="slides/slide239.xml"/><Relationship Id="rId276" Type="http://schemas.openxmlformats.org/officeDocument/2006/relationships/slide" Target="slides/slide260.xml"/><Relationship Id="rId297" Type="http://schemas.openxmlformats.org/officeDocument/2006/relationships/slide" Target="slides/slide281.xml"/><Relationship Id="rId40" Type="http://schemas.openxmlformats.org/officeDocument/2006/relationships/slide" Target="slides/slide24.xml"/><Relationship Id="rId115" Type="http://schemas.openxmlformats.org/officeDocument/2006/relationships/slide" Target="slides/slide99.xml"/><Relationship Id="rId136" Type="http://schemas.openxmlformats.org/officeDocument/2006/relationships/slide" Target="slides/slide120.xml"/><Relationship Id="rId157" Type="http://schemas.openxmlformats.org/officeDocument/2006/relationships/slide" Target="slides/slide141.xml"/><Relationship Id="rId178" Type="http://schemas.openxmlformats.org/officeDocument/2006/relationships/slide" Target="slides/slide162.xml"/><Relationship Id="rId301" Type="http://schemas.openxmlformats.org/officeDocument/2006/relationships/slide" Target="slides/slide285.xml"/><Relationship Id="rId322" Type="http://schemas.openxmlformats.org/officeDocument/2006/relationships/viewProps" Target="viewProps.xml"/><Relationship Id="rId61" Type="http://schemas.openxmlformats.org/officeDocument/2006/relationships/slide" Target="slides/slide45.xml"/><Relationship Id="rId82" Type="http://schemas.openxmlformats.org/officeDocument/2006/relationships/slide" Target="slides/slide66.xml"/><Relationship Id="rId199" Type="http://schemas.openxmlformats.org/officeDocument/2006/relationships/slide" Target="slides/slide183.xml"/><Relationship Id="rId203" Type="http://schemas.openxmlformats.org/officeDocument/2006/relationships/slide" Target="slides/slide187.xml"/><Relationship Id="rId19" Type="http://schemas.openxmlformats.org/officeDocument/2006/relationships/slide" Target="slides/slide3.xml"/><Relationship Id="rId224" Type="http://schemas.openxmlformats.org/officeDocument/2006/relationships/slide" Target="slides/slide208.xml"/><Relationship Id="rId245" Type="http://schemas.openxmlformats.org/officeDocument/2006/relationships/slide" Target="slides/slide229.xml"/><Relationship Id="rId266" Type="http://schemas.openxmlformats.org/officeDocument/2006/relationships/slide" Target="slides/slide250.xml"/><Relationship Id="rId287" Type="http://schemas.openxmlformats.org/officeDocument/2006/relationships/slide" Target="slides/slide271.xml"/><Relationship Id="rId30" Type="http://schemas.openxmlformats.org/officeDocument/2006/relationships/slide" Target="slides/slide14.xml"/><Relationship Id="rId105" Type="http://schemas.openxmlformats.org/officeDocument/2006/relationships/slide" Target="slides/slide89.xml"/><Relationship Id="rId126" Type="http://schemas.openxmlformats.org/officeDocument/2006/relationships/slide" Target="slides/slide110.xml"/><Relationship Id="rId147" Type="http://schemas.openxmlformats.org/officeDocument/2006/relationships/slide" Target="slides/slide131.xml"/><Relationship Id="rId168" Type="http://schemas.openxmlformats.org/officeDocument/2006/relationships/slide" Target="slides/slide152.xml"/><Relationship Id="rId312" Type="http://schemas.openxmlformats.org/officeDocument/2006/relationships/slide" Target="slides/slide296.xml"/><Relationship Id="rId51" Type="http://schemas.openxmlformats.org/officeDocument/2006/relationships/slide" Target="slides/slide35.xml"/><Relationship Id="rId72" Type="http://schemas.openxmlformats.org/officeDocument/2006/relationships/slide" Target="slides/slide56.xml"/><Relationship Id="rId93" Type="http://schemas.openxmlformats.org/officeDocument/2006/relationships/slide" Target="slides/slide77.xml"/><Relationship Id="rId189" Type="http://schemas.openxmlformats.org/officeDocument/2006/relationships/slide" Target="slides/slide173.xml"/><Relationship Id="rId3" Type="http://schemas.openxmlformats.org/officeDocument/2006/relationships/customXml" Target="../customXml/item3.xml"/><Relationship Id="rId214" Type="http://schemas.openxmlformats.org/officeDocument/2006/relationships/slide" Target="slides/slide198.xml"/><Relationship Id="rId235" Type="http://schemas.openxmlformats.org/officeDocument/2006/relationships/slide" Target="slides/slide219.xml"/><Relationship Id="rId256" Type="http://schemas.openxmlformats.org/officeDocument/2006/relationships/slide" Target="slides/slide240.xml"/><Relationship Id="rId277" Type="http://schemas.openxmlformats.org/officeDocument/2006/relationships/slide" Target="slides/slide261.xml"/><Relationship Id="rId298" Type="http://schemas.openxmlformats.org/officeDocument/2006/relationships/slide" Target="slides/slide282.xml"/><Relationship Id="rId116" Type="http://schemas.openxmlformats.org/officeDocument/2006/relationships/slide" Target="slides/slide100.xml"/><Relationship Id="rId137" Type="http://schemas.openxmlformats.org/officeDocument/2006/relationships/slide" Target="slides/slide121.xml"/><Relationship Id="rId158" Type="http://schemas.openxmlformats.org/officeDocument/2006/relationships/slide" Target="slides/slide142.xml"/><Relationship Id="rId302" Type="http://schemas.openxmlformats.org/officeDocument/2006/relationships/slide" Target="slides/slide286.xml"/><Relationship Id="rId323" Type="http://schemas.openxmlformats.org/officeDocument/2006/relationships/theme" Target="theme/theme1.xml"/><Relationship Id="rId20" Type="http://schemas.openxmlformats.org/officeDocument/2006/relationships/slide" Target="slides/slide4.xml"/><Relationship Id="rId41" Type="http://schemas.openxmlformats.org/officeDocument/2006/relationships/slide" Target="slides/slide25.xml"/><Relationship Id="rId62" Type="http://schemas.openxmlformats.org/officeDocument/2006/relationships/slide" Target="slides/slide46.xml"/><Relationship Id="rId83" Type="http://schemas.openxmlformats.org/officeDocument/2006/relationships/slide" Target="slides/slide67.xml"/><Relationship Id="rId179" Type="http://schemas.openxmlformats.org/officeDocument/2006/relationships/slide" Target="slides/slide163.xml"/><Relationship Id="rId190" Type="http://schemas.openxmlformats.org/officeDocument/2006/relationships/slide" Target="slides/slide174.xml"/><Relationship Id="rId204" Type="http://schemas.openxmlformats.org/officeDocument/2006/relationships/slide" Target="slides/slide188.xml"/><Relationship Id="rId225" Type="http://schemas.openxmlformats.org/officeDocument/2006/relationships/slide" Target="slides/slide209.xml"/><Relationship Id="rId246" Type="http://schemas.openxmlformats.org/officeDocument/2006/relationships/slide" Target="slides/slide230.xml"/><Relationship Id="rId267" Type="http://schemas.openxmlformats.org/officeDocument/2006/relationships/slide" Target="slides/slide251.xml"/><Relationship Id="rId288" Type="http://schemas.openxmlformats.org/officeDocument/2006/relationships/slide" Target="slides/slide272.xml"/><Relationship Id="rId106" Type="http://schemas.openxmlformats.org/officeDocument/2006/relationships/slide" Target="slides/slide90.xml"/><Relationship Id="rId127" Type="http://schemas.openxmlformats.org/officeDocument/2006/relationships/slide" Target="slides/slide111.xml"/><Relationship Id="rId313" Type="http://schemas.openxmlformats.org/officeDocument/2006/relationships/slide" Target="slides/slide297.xml"/><Relationship Id="rId10" Type="http://schemas.openxmlformats.org/officeDocument/2006/relationships/customXml" Target="../customXml/item10.xml"/><Relationship Id="rId31" Type="http://schemas.openxmlformats.org/officeDocument/2006/relationships/slide" Target="slides/slide15.xml"/><Relationship Id="rId52" Type="http://schemas.openxmlformats.org/officeDocument/2006/relationships/slide" Target="slides/slide36.xml"/><Relationship Id="rId73" Type="http://schemas.openxmlformats.org/officeDocument/2006/relationships/slide" Target="slides/slide57.xml"/><Relationship Id="rId94" Type="http://schemas.openxmlformats.org/officeDocument/2006/relationships/slide" Target="slides/slide78.xml"/><Relationship Id="rId148" Type="http://schemas.openxmlformats.org/officeDocument/2006/relationships/slide" Target="slides/slide132.xml"/><Relationship Id="rId169" Type="http://schemas.openxmlformats.org/officeDocument/2006/relationships/slide" Target="slides/slide153.xml"/><Relationship Id="rId4" Type="http://schemas.openxmlformats.org/officeDocument/2006/relationships/customXml" Target="../customXml/item4.xml"/><Relationship Id="rId180" Type="http://schemas.openxmlformats.org/officeDocument/2006/relationships/slide" Target="slides/slide164.xml"/><Relationship Id="rId215" Type="http://schemas.openxmlformats.org/officeDocument/2006/relationships/slide" Target="slides/slide199.xml"/><Relationship Id="rId236" Type="http://schemas.openxmlformats.org/officeDocument/2006/relationships/slide" Target="slides/slide220.xml"/><Relationship Id="rId257" Type="http://schemas.openxmlformats.org/officeDocument/2006/relationships/slide" Target="slides/slide241.xml"/><Relationship Id="rId278" Type="http://schemas.openxmlformats.org/officeDocument/2006/relationships/slide" Target="slides/slide262.xml"/><Relationship Id="rId303" Type="http://schemas.openxmlformats.org/officeDocument/2006/relationships/slide" Target="slides/slide287.xml"/><Relationship Id="rId42" Type="http://schemas.openxmlformats.org/officeDocument/2006/relationships/slide" Target="slides/slide26.xml"/><Relationship Id="rId84" Type="http://schemas.openxmlformats.org/officeDocument/2006/relationships/slide" Target="slides/slide68.xml"/><Relationship Id="rId138" Type="http://schemas.openxmlformats.org/officeDocument/2006/relationships/slide" Target="slides/slide122.xml"/><Relationship Id="rId191" Type="http://schemas.openxmlformats.org/officeDocument/2006/relationships/slide" Target="slides/slide175.xml"/><Relationship Id="rId205" Type="http://schemas.openxmlformats.org/officeDocument/2006/relationships/slide" Target="slides/slide189.xml"/><Relationship Id="rId247" Type="http://schemas.openxmlformats.org/officeDocument/2006/relationships/slide" Target="slides/slide231.xml"/><Relationship Id="rId107" Type="http://schemas.openxmlformats.org/officeDocument/2006/relationships/slide" Target="slides/slide91.xml"/><Relationship Id="rId289" Type="http://schemas.openxmlformats.org/officeDocument/2006/relationships/slide" Target="slides/slide273.xml"/><Relationship Id="rId11" Type="http://schemas.openxmlformats.org/officeDocument/2006/relationships/customXml" Target="../customXml/item11.xml"/><Relationship Id="rId53" Type="http://schemas.openxmlformats.org/officeDocument/2006/relationships/slide" Target="slides/slide37.xml"/><Relationship Id="rId149" Type="http://schemas.openxmlformats.org/officeDocument/2006/relationships/slide" Target="slides/slide133.xml"/><Relationship Id="rId314" Type="http://schemas.openxmlformats.org/officeDocument/2006/relationships/slide" Target="slides/slide298.xml"/><Relationship Id="rId95" Type="http://schemas.openxmlformats.org/officeDocument/2006/relationships/slide" Target="slides/slide79.xml"/><Relationship Id="rId160" Type="http://schemas.openxmlformats.org/officeDocument/2006/relationships/slide" Target="slides/slide144.xml"/><Relationship Id="rId216" Type="http://schemas.openxmlformats.org/officeDocument/2006/relationships/slide" Target="slides/slide200.xml"/><Relationship Id="rId258" Type="http://schemas.openxmlformats.org/officeDocument/2006/relationships/slide" Target="slides/slide242.xml"/><Relationship Id="rId22" Type="http://schemas.openxmlformats.org/officeDocument/2006/relationships/slide" Target="slides/slide6.xml"/><Relationship Id="rId64" Type="http://schemas.openxmlformats.org/officeDocument/2006/relationships/slide" Target="slides/slide48.xml"/><Relationship Id="rId118" Type="http://schemas.openxmlformats.org/officeDocument/2006/relationships/slide" Target="slides/slide102.xml"/><Relationship Id="rId171" Type="http://schemas.openxmlformats.org/officeDocument/2006/relationships/slide" Target="slides/slide155.xml"/><Relationship Id="rId227" Type="http://schemas.openxmlformats.org/officeDocument/2006/relationships/slide" Target="slides/slide211.xml"/><Relationship Id="rId269" Type="http://schemas.openxmlformats.org/officeDocument/2006/relationships/slide" Target="slides/slide253.xml"/><Relationship Id="rId33" Type="http://schemas.openxmlformats.org/officeDocument/2006/relationships/slide" Target="slides/slide17.xml"/><Relationship Id="rId129" Type="http://schemas.openxmlformats.org/officeDocument/2006/relationships/slide" Target="slides/slide113.xml"/><Relationship Id="rId280" Type="http://schemas.openxmlformats.org/officeDocument/2006/relationships/slide" Target="slides/slide264.xml"/><Relationship Id="rId75" Type="http://schemas.openxmlformats.org/officeDocument/2006/relationships/slide" Target="slides/slide59.xml"/><Relationship Id="rId140" Type="http://schemas.openxmlformats.org/officeDocument/2006/relationships/slide" Target="slides/slide124.xml"/><Relationship Id="rId182" Type="http://schemas.openxmlformats.org/officeDocument/2006/relationships/slide" Target="slides/slide166.xml"/><Relationship Id="rId6" Type="http://schemas.openxmlformats.org/officeDocument/2006/relationships/customXml" Target="../customXml/item6.xml"/><Relationship Id="rId238" Type="http://schemas.openxmlformats.org/officeDocument/2006/relationships/slide" Target="slides/slide222.xml"/><Relationship Id="rId291" Type="http://schemas.openxmlformats.org/officeDocument/2006/relationships/slide" Target="slides/slide275.xml"/><Relationship Id="rId305" Type="http://schemas.openxmlformats.org/officeDocument/2006/relationships/slide" Target="slides/slide289.xml"/><Relationship Id="rId44" Type="http://schemas.openxmlformats.org/officeDocument/2006/relationships/slide" Target="slides/slide28.xml"/><Relationship Id="rId86" Type="http://schemas.openxmlformats.org/officeDocument/2006/relationships/slide" Target="slides/slide70.xml"/><Relationship Id="rId151" Type="http://schemas.openxmlformats.org/officeDocument/2006/relationships/slide" Target="slides/slide135.xml"/><Relationship Id="rId193" Type="http://schemas.openxmlformats.org/officeDocument/2006/relationships/slide" Target="slides/slide177.xml"/><Relationship Id="rId207" Type="http://schemas.openxmlformats.org/officeDocument/2006/relationships/slide" Target="slides/slide191.xml"/><Relationship Id="rId249" Type="http://schemas.openxmlformats.org/officeDocument/2006/relationships/slide" Target="slides/slide233.xml"/><Relationship Id="rId13" Type="http://schemas.openxmlformats.org/officeDocument/2006/relationships/customXml" Target="../customXml/item13.xml"/><Relationship Id="rId109" Type="http://schemas.openxmlformats.org/officeDocument/2006/relationships/slide" Target="slides/slide93.xml"/><Relationship Id="rId260" Type="http://schemas.openxmlformats.org/officeDocument/2006/relationships/slide" Target="slides/slide244.xml"/><Relationship Id="rId316" Type="http://schemas.openxmlformats.org/officeDocument/2006/relationships/slide" Target="slides/slide30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E68AC5-610D-4614-B604-B9D7442BA4A6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34CA6-10F8-46DC-BD91-1AC7DC4B1A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394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386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9152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19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461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19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9252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453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30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200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074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228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486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236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013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767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57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214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01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86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628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544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34CA6-10F8-46DC-BD91-1AC7DC4B1A3E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6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B9F756-8475-4DFA-9ECB-ACCABAA15D12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413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03EED0-F32B-4356-835B-ED5E75B820CD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045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75069F-5F9C-47EF-A5FD-9D3A9A614E1C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525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D2AA5-DE65-435E-B3A0-42558EDC30E6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615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5B4064-03C9-4446-8351-0F5190DBA076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001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5CFC89-3C39-4192-97E4-B4917CA8FDA6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88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98FF68-BC87-4849-BFAE-5E4AF422E746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1852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C11BB5-5662-4B1F-B321-8253CBC1AF43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1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E0DDD9-503C-45B4-97AC-0102993B1D7A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7559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FD8467-FC1B-476A-AED9-FE23B692ED3F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6659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21E177-569F-4395-9E03-BA0D34437146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4262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444064-2411-488F-BDDB-0E548EA70C27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2918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7"/>
          <p:cNvSpPr/>
          <p:nvPr/>
        </p:nvSpPr>
        <p:spPr>
          <a:xfrm rot="10800000">
            <a:off x="0" y="5516563"/>
            <a:ext cx="9144000" cy="1379537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81800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0A5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矩形 7"/>
          <p:cNvSpPr/>
          <p:nvPr/>
        </p:nvSpPr>
        <p:spPr>
          <a:xfrm rot="10800000">
            <a:off x="0" y="5373688"/>
            <a:ext cx="9144000" cy="1377950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72275 w 9144000"/>
              <a:gd name="connsiteY2" fmla="*/ 1484734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15125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248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38" y="5732463"/>
            <a:ext cx="2409825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1640" y="3573016"/>
            <a:ext cx="6400800" cy="47890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630783" y="2348880"/>
            <a:ext cx="7920880" cy="792088"/>
          </a:xfrm>
          <a:prstGeom prst="rect">
            <a:avLst/>
          </a:prstGeom>
        </p:spPr>
        <p:txBody>
          <a:bodyPr/>
          <a:lstStyle>
            <a:lvl1pPr algn="ctr">
              <a:defRPr sz="3600" b="0" spc="300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74562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7938" y="765175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sx="86000" sy="86000" algn="t" rotWithShape="0">
              <a:schemeClr val="tx1">
                <a:lumMod val="95000"/>
                <a:lumOff val="5000"/>
                <a:alpha val="19000"/>
              </a:scheme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组合 7"/>
          <p:cNvGrpSpPr>
            <a:grpSpLocks/>
          </p:cNvGrpSpPr>
          <p:nvPr/>
        </p:nvGrpSpPr>
        <p:grpSpPr bwMode="auto">
          <a:xfrm>
            <a:off x="8027988" y="5999163"/>
            <a:ext cx="1123950" cy="865187"/>
            <a:chOff x="8028384" y="5999699"/>
            <a:chExt cx="1123020" cy="865255"/>
          </a:xfrm>
        </p:grpSpPr>
        <p:sp>
          <p:nvSpPr>
            <p:cNvPr id="7" name="直角三角形 6"/>
            <p:cNvSpPr/>
            <p:nvPr userDrawn="1"/>
          </p:nvSpPr>
          <p:spPr>
            <a:xfrm rot="16200000">
              <a:off x="8204101" y="5917652"/>
              <a:ext cx="771586" cy="1123020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8" name="直角三角形 7"/>
            <p:cNvSpPr/>
            <p:nvPr userDrawn="1"/>
          </p:nvSpPr>
          <p:spPr>
            <a:xfrm rot="16200000">
              <a:off x="8204101" y="5823982"/>
              <a:ext cx="771586" cy="1123020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pic>
        <p:nvPicPr>
          <p:cNvPr id="9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6273800"/>
            <a:ext cx="1655763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组合 1"/>
          <p:cNvGrpSpPr>
            <a:grpSpLocks/>
          </p:cNvGrpSpPr>
          <p:nvPr/>
        </p:nvGrpSpPr>
        <p:grpSpPr bwMode="auto">
          <a:xfrm>
            <a:off x="0" y="-31750"/>
            <a:ext cx="1122363" cy="865188"/>
            <a:chOff x="0" y="-31584"/>
            <a:chExt cx="1123020" cy="865255"/>
          </a:xfrm>
        </p:grpSpPr>
        <p:sp>
          <p:nvSpPr>
            <p:cNvPr id="11" name="直角三角形 10"/>
            <p:cNvSpPr/>
            <p:nvPr userDrawn="1"/>
          </p:nvSpPr>
          <p:spPr>
            <a:xfrm rot="5400000">
              <a:off x="175718" y="-113631"/>
              <a:ext cx="771585" cy="1123020"/>
            </a:xfrm>
            <a:prstGeom prst="rtTriangle">
              <a:avLst/>
            </a:prstGeom>
            <a:solidFill>
              <a:srgbClr val="0A5A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2" name="直角三角形 11"/>
            <p:cNvSpPr/>
            <p:nvPr userDrawn="1"/>
          </p:nvSpPr>
          <p:spPr>
            <a:xfrm rot="5400000">
              <a:off x="175718" y="-207302"/>
              <a:ext cx="771585" cy="1123020"/>
            </a:xfrm>
            <a:prstGeom prst="rtTriangle">
              <a:avLst/>
            </a:prstGeom>
            <a:solidFill>
              <a:srgbClr val="2481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8604250" y="6337300"/>
            <a:ext cx="4968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fld id="{F38055A5-CDCE-4A6C-A979-F2BA1F287892}" type="slidenum">
              <a:rPr lang="zh-CN" altLang="en-US" sz="2000" smtClean="0">
                <a:solidFill>
                  <a:srgbClr val="7F7F7F"/>
                </a:solidFill>
                <a:cs typeface="Arial" charset="0"/>
              </a:rPr>
              <a:pPr eaLnBrk="1" hangingPunct="1">
                <a:defRPr/>
              </a:pPr>
              <a:t>‹#›</a:t>
            </a:fld>
            <a:endParaRPr lang="zh-CN" altLang="en-US" sz="2000" smtClean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971600" y="119162"/>
            <a:ext cx="5537200" cy="6209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sz="quarter" idx="12"/>
          </p:nvPr>
        </p:nvSpPr>
        <p:spPr>
          <a:xfrm>
            <a:off x="561510" y="1210940"/>
            <a:ext cx="7654925" cy="487362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sz="2800"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89923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 rot="10800000">
            <a:off x="0" y="5507038"/>
            <a:ext cx="9144000" cy="1377950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81800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0A5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" name="矩形 7"/>
          <p:cNvSpPr/>
          <p:nvPr/>
        </p:nvSpPr>
        <p:spPr>
          <a:xfrm rot="10800000">
            <a:off x="0" y="5373688"/>
            <a:ext cx="9144000" cy="1377950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72275 w 9144000"/>
              <a:gd name="connsiteY2" fmla="*/ 1484734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15125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248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11152759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 rot="10800000">
            <a:off x="0" y="5507038"/>
            <a:ext cx="9144000" cy="1377950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81800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0A5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" name="矩形 7"/>
          <p:cNvSpPr/>
          <p:nvPr/>
        </p:nvSpPr>
        <p:spPr>
          <a:xfrm rot="10800000">
            <a:off x="0" y="5373688"/>
            <a:ext cx="9144000" cy="1377950"/>
          </a:xfrm>
          <a:custGeom>
            <a:avLst/>
            <a:gdLst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0 w 9144000"/>
              <a:gd name="connsiteY3" fmla="*/ 1656184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581275 w 9144000"/>
              <a:gd name="connsiteY3" fmla="*/ 1399009 h 1656184"/>
              <a:gd name="connsiteX4" fmla="*/ 0 w 9144000"/>
              <a:gd name="connsiteY4" fmla="*/ 0 h 1656184"/>
              <a:gd name="connsiteX0" fmla="*/ 0 w 9144000"/>
              <a:gd name="connsiteY0" fmla="*/ 0 h 1656184"/>
              <a:gd name="connsiteX1" fmla="*/ 9144000 w 9144000"/>
              <a:gd name="connsiteY1" fmla="*/ 0 h 1656184"/>
              <a:gd name="connsiteX2" fmla="*/ 9144000 w 9144000"/>
              <a:gd name="connsiteY2" fmla="*/ 1656184 h 1656184"/>
              <a:gd name="connsiteX3" fmla="*/ 2324100 w 9144000"/>
              <a:gd name="connsiteY3" fmla="*/ 1522834 h 1656184"/>
              <a:gd name="connsiteX4" fmla="*/ 0 w 9144000"/>
              <a:gd name="connsiteY4" fmla="*/ 0 h 165618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7943850 w 9144000"/>
              <a:gd name="connsiteY2" fmla="*/ 7894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81800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72275 w 9144000"/>
              <a:gd name="connsiteY2" fmla="*/ 1484734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  <a:gd name="connsiteX0" fmla="*/ 0 w 9144000"/>
              <a:gd name="connsiteY0" fmla="*/ 0 h 1522834"/>
              <a:gd name="connsiteX1" fmla="*/ 9144000 w 9144000"/>
              <a:gd name="connsiteY1" fmla="*/ 0 h 1522834"/>
              <a:gd name="connsiteX2" fmla="*/ 6715125 w 9144000"/>
              <a:gd name="connsiteY2" fmla="*/ 1513309 h 1522834"/>
              <a:gd name="connsiteX3" fmla="*/ 2324100 w 9144000"/>
              <a:gd name="connsiteY3" fmla="*/ 1522834 h 1522834"/>
              <a:gd name="connsiteX4" fmla="*/ 0 w 9144000"/>
              <a:gd name="connsiteY4" fmla="*/ 0 h 152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522834">
                <a:moveTo>
                  <a:pt x="0" y="0"/>
                </a:moveTo>
                <a:lnTo>
                  <a:pt x="9144000" y="0"/>
                </a:lnTo>
                <a:lnTo>
                  <a:pt x="6715125" y="1513309"/>
                </a:lnTo>
                <a:lnTo>
                  <a:pt x="2324100" y="1522834"/>
                </a:lnTo>
                <a:lnTo>
                  <a:pt x="0" y="0"/>
                </a:lnTo>
                <a:close/>
              </a:path>
            </a:pathLst>
          </a:custGeom>
          <a:solidFill>
            <a:srgbClr val="248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800"/>
          </a:p>
        </p:txBody>
      </p:sp>
      <p:pic>
        <p:nvPicPr>
          <p:cNvPr id="4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3036888"/>
            <a:ext cx="231298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14760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7472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75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header-bann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250"/>
            <a:ext cx="91440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757" y="345989"/>
            <a:ext cx="7488194" cy="72904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926756" y="1600200"/>
            <a:ext cx="7587049" cy="4525963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l"/>
              <a:defRPr>
                <a:solidFill>
                  <a:schemeClr val="bg1"/>
                </a:solidFill>
              </a:defRPr>
            </a:lvl1pPr>
            <a:lvl2pPr>
              <a:buFont typeface="Wingdings" pitchFamily="2" charset="2"/>
              <a:buChar char="Ø"/>
              <a:defRPr>
                <a:solidFill>
                  <a:schemeClr val="bg1"/>
                </a:solidFill>
              </a:defRPr>
            </a:lvl2pPr>
            <a:lvl3pPr>
              <a:buFont typeface="Wingdings" pitchFamily="2" charset="2"/>
              <a:buChar char="n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2272994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000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557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2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0E6C018-27DC-45A4-9F42-AA24DA137283}" type="datetimeFigureOut">
              <a:rPr lang="zh-CN" altLang="en-US" smtClean="0"/>
              <a:t>2014/6/26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4DDDD5E-A625-4F1F-93FD-A1C249E449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宋体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宋体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charset="0"/>
                <a:ea typeface="宋体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5127E79-17E4-4972-828C-C9C039B04E3B}" type="slidenum">
              <a:rPr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27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-27384"/>
            <a:ext cx="9144001" cy="6885384"/>
          </a:xfrm>
          <a:prstGeom prst="rect">
            <a:avLst/>
          </a:prstGeom>
          <a:gradFill flip="none" rotWithShape="1">
            <a:gsLst>
              <a:gs pos="66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1029" name="图片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1714500"/>
            <a:ext cx="850582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8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1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python.org/2.7/py-modindex.html" TargetMode="External"/><Relationship Id="rId1" Type="http://schemas.openxmlformats.org/officeDocument/2006/relationships/slideLayout" Target="../slideLayouts/slideLayout28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8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1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ython.org/idle/" TargetMode="External"/><Relationship Id="rId1" Type="http://schemas.openxmlformats.org/officeDocument/2006/relationships/slideLayout" Target="../slideLayouts/slideLayout28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hyperlink" Target="mailto:wanghong1234@163.com" TargetMode="External"/><Relationship Id="rId2" Type="http://schemas.openxmlformats.org/officeDocument/2006/relationships/hyperlink" Target="mailto:wanghong@163.com" TargetMode="External"/><Relationship Id="rId1" Type="http://schemas.openxmlformats.org/officeDocument/2006/relationships/slideLayout" Target="../slideLayouts/slideLayout28.xml"/><Relationship Id="rId5" Type="http://schemas.openxmlformats.org/officeDocument/2006/relationships/hyperlink" Target="mailto:wanghong@163.com.cn" TargetMode="External"/><Relationship Id="rId4" Type="http://schemas.openxmlformats.org/officeDocument/2006/relationships/hyperlink" Target="mailto:wanghong*@163.com" TargetMode="Externa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idle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1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1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1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2.png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1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1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1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1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1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hyperlink" Target="http://pypi.python.org/pypi/xlwt" TargetMode="External"/><Relationship Id="rId2" Type="http://schemas.openxmlformats.org/officeDocument/2006/relationships/hyperlink" Target="http://pypi.python.org/pypi/xlrd" TargetMode="Externa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://www.python-excel.org/" TargetMode="External"/><Relationship Id="rId4" Type="http://schemas.openxmlformats.org/officeDocument/2006/relationships/hyperlink" Target="http://pypi.python.org/pypi/xlutils" TargetMode="Externa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bbs.pythonid.com/&#65289;&#12289;&#65288;http:/www.pythonfan.org/forum-39-1.html" TargetMode="External"/><Relationship Id="rId2" Type="http://schemas.openxmlformats.org/officeDocument/2006/relationships/hyperlink" Target="http://www.okpython.com/forum.php" TargetMode="External"/><Relationship Id="rId1" Type="http://schemas.openxmlformats.org/officeDocument/2006/relationships/slideLayout" Target="../slideLayouts/slideLayout2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www.okpython.com/forum.php" TargetMode="External"/><Relationship Id="rId1" Type="http://schemas.openxmlformats.org/officeDocument/2006/relationships/slideLayout" Target="../slideLayouts/slideLayout3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bbs.pythonid.com/&#65289;&#12289;&#65288;http:/www.pythonfan.org/forum-39-1.html" TargetMode="External"/><Relationship Id="rId1" Type="http://schemas.openxmlformats.org/officeDocument/2006/relationships/slideLayout" Target="../slideLayouts/slideLayout3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2358008"/>
            <a:ext cx="8229600" cy="1143000"/>
          </a:xfrm>
        </p:spPr>
        <p:txBody>
          <a:bodyPr/>
          <a:lstStyle/>
          <a:p>
            <a:r>
              <a:rPr lang="en-US" altLang="zh-CN" sz="4800" dirty="0" smtClean="0">
                <a:latin typeface="华文新魏" pitchFamily="2" charset="-122"/>
                <a:ea typeface="华文新魏" pitchFamily="2" charset="-122"/>
              </a:rPr>
              <a:t>Python</a:t>
            </a:r>
            <a:r>
              <a:rPr lang="zh-CN" altLang="en-US" sz="4800" dirty="0" smtClean="0">
                <a:latin typeface="华文新魏" pitchFamily="2" charset="-122"/>
                <a:ea typeface="华文新魏" pitchFamily="2" charset="-122"/>
              </a:rPr>
              <a:t>编程基础</a:t>
            </a:r>
            <a:endParaRPr lang="zh-CN" altLang="en-US" sz="4800" dirty="0"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866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与其</a:t>
            </a:r>
            <a:r>
              <a:rPr lang="zh-CN" altLang="en-US" dirty="0"/>
              <a:t>它</a:t>
            </a:r>
            <a:r>
              <a:rPr lang="zh-CN" altLang="en-US" dirty="0" smtClean="0"/>
              <a:t>语言比较，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也有不足之处：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 smtClean="0"/>
              <a:t>大部分扩展软件包是由许多企业或个人开发和维护，并没有直接集成在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软件中，用户如要用到这些软件包，需要收集和安装。</a:t>
            </a:r>
            <a:endParaRPr lang="zh-CN" altLang="en-US" dirty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 smtClean="0"/>
              <a:t>是解释型语言，不是以本地机器码运行，所以运行速度比编译型语言慢。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63958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55576" y="1844824"/>
            <a:ext cx="76328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scientists.items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[('Turing', 1912), ('Newton', 1642), ('Darwin', 1809)]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scientists.keys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['Turing', 'Newton', 'Darwin']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scientists.values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[1912, 1642, 1809]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scientists.get</a:t>
            </a:r>
            <a:r>
              <a:rPr lang="en-US" altLang="zh-CN" sz="2400" dirty="0"/>
              <a:t>('Newton')</a:t>
            </a:r>
          </a:p>
          <a:p>
            <a:r>
              <a:rPr lang="en-US" altLang="zh-CN" sz="2400" dirty="0"/>
              <a:t>1642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611560" y="1052736"/>
            <a:ext cx="77768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scientists = {'Newton':1642,'Darwin':1809,'Turing':1912}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7559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03848" y="494983"/>
            <a:ext cx="2376264" cy="724942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通过内建函数</a:t>
            </a:r>
            <a:r>
              <a:rPr lang="en-US" altLang="zh-CN" dirty="0" smtClean="0"/>
              <a:t>open()</a:t>
            </a:r>
            <a:r>
              <a:rPr lang="zh-CN" altLang="en-US" dirty="0" smtClean="0"/>
              <a:t>可以返回一个文件对象，基本语法是：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err="1" smtClean="0"/>
              <a:t>file_object</a:t>
            </a:r>
            <a:r>
              <a:rPr lang="en-US" altLang="zh-CN" dirty="0" smtClean="0"/>
              <a:t> = open(</a:t>
            </a:r>
            <a:r>
              <a:rPr lang="en-US" altLang="zh-CN" dirty="0" err="1" smtClean="0"/>
              <a:t>file_name,access_mode</a:t>
            </a:r>
            <a:r>
              <a:rPr lang="en-US" altLang="zh-CN" dirty="0" smtClean="0"/>
              <a:t>)</a:t>
            </a:r>
            <a:br>
              <a:rPr lang="en-US" altLang="zh-CN" dirty="0" smtClean="0"/>
            </a:br>
            <a:r>
              <a:rPr lang="en-US" altLang="zh-CN" dirty="0" err="1" smtClean="0"/>
              <a:t>access_mode</a:t>
            </a:r>
            <a:r>
              <a:rPr lang="zh-CN" altLang="en-US" dirty="0" smtClean="0"/>
              <a:t>代表文件打开的模式，通常用</a:t>
            </a:r>
            <a:r>
              <a:rPr lang="en-US" altLang="zh-CN" dirty="0" smtClean="0"/>
              <a:t>’r’</a:t>
            </a:r>
            <a:r>
              <a:rPr lang="zh-CN" altLang="en-US" dirty="0" smtClean="0"/>
              <a:t>、</a:t>
            </a:r>
            <a:r>
              <a:rPr lang="en-US" altLang="zh-CN" dirty="0" smtClean="0"/>
              <a:t>’w’</a:t>
            </a:r>
            <a:r>
              <a:rPr lang="zh-CN" altLang="en-US" dirty="0" smtClean="0"/>
              <a:t>和</a:t>
            </a:r>
            <a:r>
              <a:rPr lang="en-US" altLang="zh-CN" dirty="0" smtClean="0"/>
              <a:t>’a’</a:t>
            </a:r>
            <a:r>
              <a:rPr lang="zh-CN" altLang="en-US" dirty="0" smtClean="0"/>
              <a:t>分别表示读取、写入和追加。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1600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8841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’r’</a:t>
            </a:r>
            <a:r>
              <a:rPr lang="zh-CN" altLang="en-US" dirty="0" smtClean="0"/>
              <a:t>模式打开的文件必须是已经存在的；使用</a:t>
            </a:r>
            <a:r>
              <a:rPr lang="en-US" altLang="zh-CN" dirty="0" smtClean="0"/>
              <a:t>’w’</a:t>
            </a:r>
            <a:r>
              <a:rPr lang="zh-CN" altLang="en-US" dirty="0" smtClean="0"/>
              <a:t>模式打开的文件若已存在则首先删除，然后重新创建；使用</a:t>
            </a:r>
            <a:r>
              <a:rPr lang="en-US" altLang="zh-CN" dirty="0" smtClean="0"/>
              <a:t>’a’</a:t>
            </a:r>
            <a:r>
              <a:rPr lang="zh-CN" altLang="en-US" dirty="0" smtClean="0"/>
              <a:t>模式打开的文件是用于追加数据，如果文件不存在，则自动创建，类似于</a:t>
            </a:r>
            <a:r>
              <a:rPr lang="en-US" altLang="zh-CN" dirty="0"/>
              <a:t>’w’</a:t>
            </a:r>
            <a:r>
              <a:rPr lang="zh-CN" altLang="en-US" dirty="0"/>
              <a:t>模式</a:t>
            </a:r>
            <a:r>
              <a:rPr lang="zh-CN" altLang="en-US" dirty="0" smtClean="0"/>
              <a:t>打开文件。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053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Open()</a:t>
            </a:r>
            <a:r>
              <a:rPr lang="zh-CN" altLang="en-US" dirty="0" smtClean="0"/>
              <a:t>成功执行并返回一个文件对象之后，所有对该文件的后续操作都将通过这个“句柄”进行。</a:t>
            </a:r>
            <a:endParaRPr lang="en-US" altLang="zh-CN" dirty="0" smtClean="0"/>
          </a:p>
          <a:p>
            <a:r>
              <a:rPr lang="zh-CN" altLang="en-US" dirty="0" smtClean="0"/>
              <a:t>文件方法包括输入、输出、文件内移动以及其他操作。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85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046744"/>
              </p:ext>
            </p:extLst>
          </p:nvPr>
        </p:nvGraphicFramePr>
        <p:xfrm>
          <a:off x="971600" y="1365817"/>
          <a:ext cx="7416824" cy="4358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8392"/>
                <a:gridCol w="3888432"/>
              </a:tblGrid>
              <a:tr h="36903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9506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output = open(</a:t>
                      </a:r>
                      <a:r>
                        <a:rPr lang="en-US" altLang="zh-CN" dirty="0" err="1" smtClean="0"/>
                        <a:t>filename,’w</a:t>
                      </a:r>
                      <a:r>
                        <a:rPr lang="en-US" altLang="zh-CN" dirty="0" smtClean="0"/>
                        <a:t>’)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产生输出文件，并返回对象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Input = open(</a:t>
                      </a:r>
                      <a:r>
                        <a:rPr lang="en-US" altLang="zh-CN" dirty="0" err="1" smtClean="0"/>
                        <a:t>filename,’r</a:t>
                      </a:r>
                      <a:r>
                        <a:rPr lang="en-US" altLang="zh-CN" dirty="0" smtClean="0"/>
                        <a:t>’)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返回输入文件对象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 = </a:t>
                      </a:r>
                      <a:r>
                        <a:rPr lang="en-US" altLang="zh-CN" dirty="0" err="1" smtClean="0"/>
                        <a:t>input.read</a:t>
                      </a:r>
                      <a:r>
                        <a:rPr lang="en-US" altLang="zh-CN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把整个文件读到一个字符串中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 = </a:t>
                      </a:r>
                      <a:r>
                        <a:rPr lang="en-US" altLang="zh-CN" dirty="0" err="1" smtClean="0"/>
                        <a:t>input.read</a:t>
                      </a:r>
                      <a:r>
                        <a:rPr lang="en-US" altLang="zh-CN" dirty="0" smtClean="0"/>
                        <a:t>(N)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读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个字节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 = </a:t>
                      </a:r>
                      <a:r>
                        <a:rPr lang="en-US" altLang="zh-CN" dirty="0" err="1" smtClean="0"/>
                        <a:t>input.readline</a:t>
                      </a:r>
                      <a:r>
                        <a:rPr lang="en-US" altLang="zh-CN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从文件中读取一行（包括行结束符）</a:t>
                      </a:r>
                      <a:endParaRPr lang="zh-CN" alt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</a:t>
                      </a:r>
                      <a:r>
                        <a:rPr lang="en-US" altLang="zh-CN" baseline="0" dirty="0" smtClean="0"/>
                        <a:t> = </a:t>
                      </a:r>
                      <a:r>
                        <a:rPr lang="en-US" altLang="zh-CN" baseline="0" dirty="0" err="1" smtClean="0"/>
                        <a:t>input.readlines</a:t>
                      </a:r>
                      <a:r>
                        <a:rPr lang="en-US" altLang="zh-CN" baseline="0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读取整个文件到一个行字符串的列表中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output.write</a:t>
                      </a:r>
                      <a:r>
                        <a:rPr lang="en-US" altLang="zh-CN" dirty="0" smtClean="0"/>
                        <a:t>(S)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写入文件</a:t>
                      </a:r>
                      <a:endParaRPr lang="zh-CN" alt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output.writelines</a:t>
                      </a:r>
                      <a:r>
                        <a:rPr lang="en-US" altLang="zh-CN" dirty="0" smtClean="0"/>
                        <a:t>(L)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将列表</a:t>
                      </a:r>
                      <a:r>
                        <a:rPr lang="en-US" altLang="zh-CN" dirty="0" smtClean="0"/>
                        <a:t>L</a:t>
                      </a:r>
                      <a:r>
                        <a:rPr lang="zh-CN" altLang="en-US" dirty="0" smtClean="0"/>
                        <a:t>中所有的行字符串写到文件中</a:t>
                      </a:r>
                      <a:endParaRPr lang="zh-CN" altLang="en-US" dirty="0"/>
                    </a:p>
                  </a:txBody>
                  <a:tcPr/>
                </a:tc>
              </a:tr>
              <a:tr h="36903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output.close</a:t>
                      </a:r>
                      <a:r>
                        <a:rPr lang="en-US" altLang="zh-CN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关闭文件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3275856" y="764704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文件对象的方法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1326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59632" y="692696"/>
            <a:ext cx="63367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open("c</a:t>
            </a:r>
            <a:r>
              <a:rPr lang="en-US" altLang="zh-CN" sz="2400" dirty="0" smtClean="0"/>
              <a:t>:\\data\\</a:t>
            </a:r>
            <a:r>
              <a:rPr lang="en-US" altLang="zh-CN" sz="2400" dirty="0" err="1" smtClean="0"/>
              <a:t>hopedale.txt</a:t>
            </a:r>
            <a:r>
              <a:rPr lang="en-US" altLang="zh-CN" sz="2400" dirty="0" err="1"/>
              <a:t>","r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input_file.read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print s</a:t>
            </a:r>
          </a:p>
        </p:txBody>
      </p:sp>
      <p:sp>
        <p:nvSpPr>
          <p:cNvPr id="3" name="矩形 2"/>
          <p:cNvSpPr/>
          <p:nvPr/>
        </p:nvSpPr>
        <p:spPr>
          <a:xfrm>
            <a:off x="702414" y="2060848"/>
            <a:ext cx="813690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&gt;&gt;&gt; </a:t>
            </a:r>
          </a:p>
          <a:p>
            <a:r>
              <a:rPr lang="en-US" altLang="zh-CN" dirty="0" err="1"/>
              <a:t>Coloured</a:t>
            </a:r>
            <a:r>
              <a:rPr lang="en-US" altLang="zh-CN" dirty="0"/>
              <a:t> fox fur production, HOPEDALE, Labrador, 1834-1842</a:t>
            </a:r>
          </a:p>
          <a:p>
            <a:r>
              <a:rPr lang="en-US" altLang="zh-CN" dirty="0"/>
              <a:t>#Source: C. Elton (1942) "Voles, Mice and Lemmings", Oxford Univ. Press</a:t>
            </a:r>
          </a:p>
          <a:p>
            <a:r>
              <a:rPr lang="en-US" altLang="zh-CN" dirty="0"/>
              <a:t>#Table 17, p.265--266</a:t>
            </a:r>
          </a:p>
          <a:p>
            <a:r>
              <a:rPr lang="en-US" altLang="zh-CN" dirty="0"/>
              <a:t>      22   </a:t>
            </a:r>
          </a:p>
          <a:p>
            <a:r>
              <a:rPr lang="en-US" altLang="zh-CN" dirty="0"/>
              <a:t>      29   </a:t>
            </a:r>
          </a:p>
          <a:p>
            <a:r>
              <a:rPr lang="en-US" altLang="zh-CN" dirty="0"/>
              <a:t>       2   </a:t>
            </a:r>
          </a:p>
          <a:p>
            <a:r>
              <a:rPr lang="en-US" altLang="zh-CN" dirty="0"/>
              <a:t>      16   </a:t>
            </a:r>
          </a:p>
          <a:p>
            <a:r>
              <a:rPr lang="en-US" altLang="zh-CN" dirty="0"/>
              <a:t>      12   </a:t>
            </a:r>
          </a:p>
          <a:p>
            <a:r>
              <a:rPr lang="en-US" altLang="zh-CN" dirty="0"/>
              <a:t>      35   </a:t>
            </a:r>
          </a:p>
          <a:p>
            <a:r>
              <a:rPr lang="en-US" altLang="zh-CN" dirty="0"/>
              <a:t>       8   </a:t>
            </a:r>
          </a:p>
          <a:p>
            <a:r>
              <a:rPr lang="en-US" altLang="zh-CN" dirty="0"/>
              <a:t>      83   </a:t>
            </a:r>
          </a:p>
          <a:p>
            <a:r>
              <a:rPr lang="en-US" altLang="zh-CN" dirty="0"/>
              <a:t>     166 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69855" y="5982423"/>
            <a:ext cx="8494633" cy="461665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打开一个文件，把</a:t>
            </a:r>
            <a:r>
              <a:rPr lang="zh-CN" altLang="en-US" sz="2400" dirty="0"/>
              <a:t>整个文件读到一个字符串</a:t>
            </a:r>
            <a:r>
              <a:rPr lang="zh-CN" altLang="en-US" sz="2400" dirty="0" smtClean="0"/>
              <a:t>中，然后打印输出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3882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75656" y="1556792"/>
            <a:ext cx="61206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open("c:\data\</a:t>
            </a:r>
            <a:r>
              <a:rPr lang="en-US" altLang="zh-CN" sz="2400" dirty="0" err="1"/>
              <a:t>hopedale.txt","r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input_file.readlines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print s[4]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827584" y="5142482"/>
            <a:ext cx="7198489" cy="830997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打开一个文件，读取文件中的所有行并作为一个列表返回，打印列表的第五项值。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1558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27584" y="1844824"/>
            <a:ext cx="770485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open('c:\data\</a:t>
            </a:r>
            <a:r>
              <a:rPr lang="en-US" altLang="zh-CN" sz="2400" dirty="0" err="1"/>
              <a:t>hopedale.txt','r</a:t>
            </a:r>
            <a:r>
              <a:rPr lang="en-US" altLang="zh-CN" sz="2400" dirty="0"/>
              <a:t>')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input_file.read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input_file.close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output_file</a:t>
            </a:r>
            <a:r>
              <a:rPr lang="en-US" altLang="zh-CN" sz="2400" dirty="0"/>
              <a:t> = open("c:\data\New1.txt","w")</a:t>
            </a:r>
          </a:p>
          <a:p>
            <a:r>
              <a:rPr lang="en-US" altLang="zh-CN" sz="2400" dirty="0" err="1"/>
              <a:t>output_file.writelines</a:t>
            </a:r>
            <a:r>
              <a:rPr lang="en-US" altLang="zh-CN" sz="2400" dirty="0"/>
              <a:t>(S)</a:t>
            </a:r>
          </a:p>
          <a:p>
            <a:r>
              <a:rPr lang="en-US" altLang="zh-CN" sz="2400" dirty="0" err="1"/>
              <a:t>output_file.close</a:t>
            </a:r>
            <a:r>
              <a:rPr lang="en-US" altLang="zh-CN" sz="2400" dirty="0"/>
              <a:t>() 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71600" y="4869160"/>
            <a:ext cx="7344816" cy="461665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400"/>
            </a:lvl1pPr>
          </a:lstStyle>
          <a:p>
            <a:r>
              <a:rPr lang="zh-CN" altLang="en-US" dirty="0"/>
              <a:t>打开一个文件，并把文件中内容另存到一个新文件</a:t>
            </a:r>
          </a:p>
        </p:txBody>
      </p:sp>
    </p:spTree>
    <p:extLst>
      <p:ext uri="{BB962C8B-B14F-4D97-AF65-F5344CB8AC3E}">
        <p14:creationId xmlns:p14="http://schemas.microsoft.com/office/powerpoint/2010/main" val="242087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44824"/>
          </a:xfrm>
        </p:spPr>
        <p:txBody>
          <a:bodyPr/>
          <a:lstStyle/>
          <a:p>
            <a:r>
              <a:rPr lang="zh-CN" altLang="en-US" dirty="0" smtClean="0"/>
              <a:t>文件对象的读写是针对</a:t>
            </a:r>
            <a:r>
              <a:rPr lang="en-US" altLang="zh-CN" dirty="0" smtClean="0"/>
              <a:t>txt</a:t>
            </a:r>
            <a:r>
              <a:rPr lang="zh-CN" altLang="en-US" dirty="0" smtClean="0"/>
              <a:t>文件的，对其它文件的读写需要利用相应的函数库，如利用</a:t>
            </a:r>
            <a:r>
              <a:rPr lang="en-US" altLang="zh-CN" dirty="0" err="1" smtClean="0"/>
              <a:t>xlre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xlwt</a:t>
            </a:r>
            <a:r>
              <a:rPr lang="zh-CN" altLang="en-US" dirty="0" smtClean="0"/>
              <a:t>库</a:t>
            </a:r>
            <a:r>
              <a:rPr lang="zh-CN" altLang="en-US" dirty="0"/>
              <a:t>可以</a:t>
            </a:r>
            <a:r>
              <a:rPr lang="zh-CN" altLang="en-US" dirty="0" smtClean="0"/>
              <a:t>读写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578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kumimoji="1" lang="en-US" altLang="zh-CN" b="1" u="sng" dirty="0">
                <a:solidFill>
                  <a:schemeClr val="accent2"/>
                </a:solidFill>
              </a:rPr>
              <a:t>Python</a:t>
            </a:r>
            <a:r>
              <a:rPr kumimoji="1" lang="zh-CN" altLang="en-US" b="1" u="sng" dirty="0" smtClean="0">
                <a:solidFill>
                  <a:schemeClr val="accent2"/>
                </a:solidFill>
              </a:rPr>
              <a:t>语句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/>
              <a:t>高级主题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488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3648" y="425406"/>
            <a:ext cx="7272808" cy="864096"/>
          </a:xfrm>
          <a:extLst/>
        </p:spPr>
        <p:txBody>
          <a:bodyPr/>
          <a:lstStyle/>
          <a:p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下载与安装</a:t>
            </a:r>
            <a:r>
              <a:rPr lang="en-US" altLang="zh-CN" dirty="0" smtClean="0">
                <a:latin typeface="华文新魏" pitchFamily="2" charset="-122"/>
                <a:ea typeface="华文新魏" pitchFamily="2" charset="-122"/>
              </a:rPr>
              <a:t>Python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软件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52736"/>
          </a:xfrm>
        </p:spPr>
        <p:txBody>
          <a:bodyPr/>
          <a:lstStyle/>
          <a:p>
            <a:r>
              <a:rPr lang="zh-CN" altLang="en-US" dirty="0" smtClean="0"/>
              <a:t>可以在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官方网站（</a:t>
            </a:r>
            <a:r>
              <a:rPr lang="en-US" altLang="zh-CN" dirty="0" smtClean="0"/>
              <a:t>www.python.org</a:t>
            </a:r>
            <a:r>
              <a:rPr lang="zh-CN" altLang="en-US" dirty="0" smtClean="0"/>
              <a:t>）</a:t>
            </a:r>
            <a:r>
              <a:rPr lang="zh-CN" altLang="en-US" dirty="0"/>
              <a:t>中</a:t>
            </a:r>
            <a:r>
              <a:rPr lang="zh-CN" altLang="en-US" dirty="0" smtClean="0"/>
              <a:t>下载或直接安装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  <a:p>
            <a:endParaRPr lang="en-US" altLang="zh-CN" dirty="0" smtClean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683568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743727"/>
            <a:ext cx="5616624" cy="37096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58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69371"/>
          </a:xfrm>
        </p:spPr>
        <p:txBody>
          <a:bodyPr/>
          <a:lstStyle/>
          <a:p>
            <a:r>
              <a:rPr lang="zh-CN" altLang="en-US" dirty="0" smtClean="0"/>
              <a:t>程序通过语句来生成和处理对象。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语句分简单语句和复杂</a:t>
            </a:r>
            <a:r>
              <a:rPr lang="zh-CN" altLang="en-US" dirty="0"/>
              <a:t>语句</a:t>
            </a:r>
            <a:r>
              <a:rPr lang="zh-CN" altLang="en-US" dirty="0" smtClean="0"/>
              <a:t>，简单语句只有一个逻辑行，而复合语句</a:t>
            </a:r>
            <a:r>
              <a:rPr lang="zh-CN" altLang="en-US" dirty="0"/>
              <a:t>（也称代码块</a:t>
            </a:r>
            <a:r>
              <a:rPr lang="zh-CN" altLang="en-US" dirty="0" smtClean="0"/>
              <a:t>）则是</a:t>
            </a:r>
            <a:r>
              <a:rPr lang="zh-CN" altLang="en-US" dirty="0"/>
              <a:t>由几个语句</a:t>
            </a:r>
            <a:r>
              <a:rPr lang="zh-CN" altLang="en-US" dirty="0" smtClean="0"/>
              <a:t>组成。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915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953448"/>
              </p:ext>
            </p:extLst>
          </p:nvPr>
        </p:nvGraphicFramePr>
        <p:xfrm>
          <a:off x="539552" y="1412776"/>
          <a:ext cx="7992888" cy="417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2368"/>
                <a:gridCol w="4680520"/>
              </a:tblGrid>
              <a:tr h="5212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语句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表达式语句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计算表达式值的语句。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赋值语句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给对象赋值的语句。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打印语句。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del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删除语句，删除对象或对象中的元素。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global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声明全局变量语句。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import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导入模块语句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yield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生成器中产生元素的语句。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275856" y="764704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简单语句（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0004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9992009"/>
              </p:ext>
            </p:extLst>
          </p:nvPr>
        </p:nvGraphicFramePr>
        <p:xfrm>
          <a:off x="539552" y="1444384"/>
          <a:ext cx="7992888" cy="4288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/>
                <a:gridCol w="5256584"/>
              </a:tblGrid>
              <a:tr h="5212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语句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continue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终止当前循环，进入下一个循环语句。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break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dirty="0" smtClean="0"/>
                        <a:t>退出循环语句。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pass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不执行任何操作的语句。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Exec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执行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Python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代码的语句。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在函数中返回值的语句。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raise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抛出异常语句。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assert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语句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断言语句，测试一个表达式，如果返回值是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，触发异常。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75856" y="764704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简单语句（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2658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438461"/>
              </p:ext>
            </p:extLst>
          </p:nvPr>
        </p:nvGraphicFramePr>
        <p:xfrm>
          <a:off x="539552" y="1444384"/>
          <a:ext cx="7992888" cy="417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/>
                <a:gridCol w="5256584"/>
              </a:tblGrid>
              <a:tr h="5212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语句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if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条件语句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while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while</a:t>
                      </a:r>
                      <a:r>
                        <a:rPr lang="zh-CN" altLang="en-US" dirty="0" smtClean="0"/>
                        <a:t>循环语句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for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for</a:t>
                      </a:r>
                      <a:r>
                        <a:rPr lang="zh-CN" altLang="en-US" dirty="0" smtClean="0"/>
                        <a:t>循环语句</a:t>
                      </a:r>
                      <a:endParaRPr lang="en-US" altLang="zh-CN" dirty="0" smtClean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try</a:t>
                      </a:r>
                      <a:r>
                        <a:rPr lang="zh-CN" altLang="en-US" dirty="0" smtClean="0"/>
                        <a:t>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捕获异常语句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with</a:t>
                      </a:r>
                      <a:r>
                        <a:rPr lang="zh-CN" altLang="en-US" dirty="0" smtClean="0"/>
                        <a:t>语句</a:t>
                      </a:r>
                      <a:endParaRPr lang="en-US" altLang="zh-CN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对象上下文管理器语句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定义函数语句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自定义函数语句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定义类语句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用于自定义类语句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75856" y="764704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/>
              <a:t>复合语句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632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03848" y="476672"/>
            <a:ext cx="3168352" cy="792088"/>
          </a:xfrm>
          <a:extLst/>
        </p:spPr>
        <p:txBody>
          <a:bodyPr/>
          <a:lstStyle/>
          <a:p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表达式语句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497363"/>
          </a:xfrm>
        </p:spPr>
        <p:txBody>
          <a:bodyPr/>
          <a:lstStyle/>
          <a:p>
            <a:r>
              <a:rPr lang="zh-CN" altLang="en-US" dirty="0" smtClean="0"/>
              <a:t>表达式语句通常用于在交互模式下计算一个表达式的值。</a:t>
            </a:r>
            <a:endParaRPr lang="en-US" altLang="zh-CN" dirty="0" smtClean="0"/>
          </a:p>
          <a:p>
            <a:r>
              <a:rPr lang="zh-CN" altLang="en-US" dirty="0" smtClean="0"/>
              <a:t>表达式除了由数学运算符组成的数学表达式外，还可以是由关系运算符和布尔运算符组成的逻辑表达式。</a:t>
            </a:r>
            <a:endParaRPr lang="en-US" altLang="zh-CN" dirty="0" smtClean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8985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关系运算符包括</a:t>
            </a:r>
            <a:r>
              <a:rPr lang="en-US" altLang="zh-CN" dirty="0" smtClean="0"/>
              <a:t>&lt;</a:t>
            </a:r>
            <a:r>
              <a:rPr lang="zh-CN" altLang="en-US" dirty="0" smtClean="0"/>
              <a:t>（小于）、</a:t>
            </a:r>
            <a:r>
              <a:rPr lang="en-US" altLang="zh-CN" dirty="0" smtClean="0"/>
              <a:t>&lt;=</a:t>
            </a:r>
            <a:r>
              <a:rPr lang="zh-CN" altLang="en-US" dirty="0" smtClean="0"/>
              <a:t>（小于等于）、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（大于）、</a:t>
            </a:r>
            <a:r>
              <a:rPr lang="en-US" altLang="zh-CN" dirty="0" smtClean="0"/>
              <a:t>&gt;=</a:t>
            </a:r>
            <a:r>
              <a:rPr lang="zh-CN" altLang="en-US" dirty="0" smtClean="0"/>
              <a:t>（大于等于）、</a:t>
            </a:r>
            <a:r>
              <a:rPr lang="en-US" altLang="zh-CN" dirty="0" smtClean="0"/>
              <a:t>==</a:t>
            </a:r>
            <a:r>
              <a:rPr lang="zh-CN" altLang="en-US" dirty="0" smtClean="0"/>
              <a:t>（等于）、！</a:t>
            </a:r>
            <a:r>
              <a:rPr lang="en-US" altLang="zh-CN" dirty="0" smtClean="0"/>
              <a:t>=</a:t>
            </a:r>
            <a:r>
              <a:rPr lang="zh-CN" altLang="en-US" dirty="0" smtClean="0"/>
              <a:t>（不等于）和</a:t>
            </a:r>
            <a:r>
              <a:rPr lang="en-US" altLang="zh-CN" dirty="0" smtClean="0"/>
              <a:t>&lt;&gt;</a:t>
            </a:r>
            <a:r>
              <a:rPr lang="zh-CN" altLang="en-US" dirty="0" smtClean="0"/>
              <a:t>（不等于）。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布尔运算符包括</a:t>
            </a:r>
            <a:r>
              <a:rPr lang="en-US" altLang="zh-CN" dirty="0" smtClean="0"/>
              <a:t>and</a:t>
            </a:r>
            <a:r>
              <a:rPr lang="zh-CN" altLang="en-US" dirty="0" smtClean="0"/>
              <a:t>（和）、</a:t>
            </a:r>
            <a:r>
              <a:rPr lang="en-US" altLang="zh-CN" dirty="0" smtClean="0"/>
              <a:t>or</a:t>
            </a:r>
            <a:r>
              <a:rPr lang="zh-CN" altLang="en-US" dirty="0" smtClean="0"/>
              <a:t>（或）以及</a:t>
            </a:r>
            <a:r>
              <a:rPr lang="en-US" altLang="zh-CN" dirty="0" smtClean="0"/>
              <a:t>not</a:t>
            </a:r>
            <a:r>
              <a:rPr lang="zh-CN" altLang="en-US" dirty="0" smtClean="0"/>
              <a:t>（否）。</a:t>
            </a:r>
            <a:endParaRPr lang="en-US" altLang="zh-CN" dirty="0" smtClean="0"/>
          </a:p>
          <a:p>
            <a:r>
              <a:rPr lang="zh-CN" altLang="en-US" dirty="0"/>
              <a:t>逻辑表达式返回</a:t>
            </a:r>
            <a:r>
              <a:rPr lang="en-US" altLang="zh-CN" dirty="0" err="1"/>
              <a:t>bool</a:t>
            </a:r>
            <a:r>
              <a:rPr lang="zh-CN" altLang="en-US" dirty="0"/>
              <a:t>（布尔）型对象。</a:t>
            </a:r>
            <a:r>
              <a:rPr lang="en-US" altLang="zh-CN" dirty="0" err="1"/>
              <a:t>bool</a:t>
            </a:r>
            <a:r>
              <a:rPr lang="zh-CN" altLang="en-US" dirty="0"/>
              <a:t>型对象只有两个值：</a:t>
            </a:r>
            <a:r>
              <a:rPr lang="en-US" altLang="zh-CN" dirty="0"/>
              <a:t>True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）和</a:t>
            </a:r>
            <a:r>
              <a:rPr lang="en-US" altLang="zh-CN" dirty="0"/>
              <a:t>False</a:t>
            </a:r>
            <a:r>
              <a:rPr lang="zh-CN" altLang="en-US" dirty="0"/>
              <a:t>（</a:t>
            </a:r>
            <a:r>
              <a:rPr lang="en-US" altLang="zh-CN" dirty="0"/>
              <a:t>0</a:t>
            </a:r>
            <a:r>
              <a:rPr lang="zh-CN" altLang="en-US" dirty="0"/>
              <a:t>）。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479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3808" y="476672"/>
            <a:ext cx="2880320" cy="864096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赋值语句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/>
          <a:lstStyle/>
          <a:p>
            <a:r>
              <a:rPr lang="zh-CN" altLang="en-US" dirty="0" smtClean="0"/>
              <a:t>赋值语句通过等号把值赋给对象（变量名）。赋值语句有多种形式：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基本形式，一个值赋给一个变量，如</a:t>
            </a:r>
            <a:r>
              <a:rPr lang="en-US" altLang="zh-CN" dirty="0"/>
              <a:t>a = </a:t>
            </a:r>
            <a:r>
              <a:rPr lang="en-US" altLang="zh-CN" dirty="0" smtClean="0"/>
              <a:t>‘Hello World’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多目标赋值，同个值赋给多个变量，如</a:t>
            </a:r>
            <a:r>
              <a:rPr lang="en-US" altLang="zh-CN" dirty="0"/>
              <a:t>a = b = “Hello World”</a:t>
            </a:r>
            <a:r>
              <a:rPr lang="zh-CN" altLang="en-US" dirty="0"/>
              <a:t>。</a:t>
            </a:r>
          </a:p>
          <a:p>
            <a:pPr lvl="1"/>
            <a:r>
              <a:rPr lang="zh-CN" altLang="en-US" dirty="0" smtClean="0"/>
              <a:t>多元赋值，通过列表（或元组）赋值，可以把列表（或元组）中的多个元素赋给对应的变量，如</a:t>
            </a:r>
            <a:r>
              <a:rPr lang="en-US" altLang="zh-CN" dirty="0" err="1"/>
              <a:t>a,b</a:t>
            </a:r>
            <a:r>
              <a:rPr lang="en-US" altLang="zh-CN" dirty="0"/>
              <a:t> = </a:t>
            </a:r>
            <a:r>
              <a:rPr lang="en-US" altLang="zh-CN" dirty="0" smtClean="0"/>
              <a:t>[“</a:t>
            </a:r>
            <a:r>
              <a:rPr lang="en-US" altLang="zh-CN" dirty="0" err="1" smtClean="0"/>
              <a:t>Hello”,“World</a:t>
            </a:r>
            <a:r>
              <a:rPr lang="en-US" altLang="zh-CN" dirty="0" smtClean="0"/>
              <a:t>”]</a:t>
            </a:r>
            <a:r>
              <a:rPr lang="zh-CN" altLang="en-US" dirty="0" smtClean="0"/>
              <a:t>，</a:t>
            </a:r>
            <a:r>
              <a:rPr lang="en-US" altLang="zh-CN" dirty="0" err="1"/>
              <a:t>a,b</a:t>
            </a:r>
            <a:r>
              <a:rPr lang="en-US" altLang="zh-CN" dirty="0"/>
              <a:t> = </a:t>
            </a:r>
            <a:r>
              <a:rPr lang="en-US" altLang="zh-CN" dirty="0" smtClean="0"/>
              <a:t>(“</a:t>
            </a:r>
            <a:r>
              <a:rPr lang="en-US" altLang="zh-CN" dirty="0" err="1" smtClean="0"/>
              <a:t>Hello”,“World</a:t>
            </a:r>
            <a:r>
              <a:rPr lang="en-US" altLang="zh-CN" dirty="0" smtClean="0"/>
              <a:t>”)</a:t>
            </a:r>
            <a:r>
              <a:rPr lang="zh-CN" altLang="en-US" dirty="0" smtClean="0"/>
              <a:t>。注意元素数和变量数要一致。</a:t>
            </a:r>
            <a:endParaRPr lang="en-US" altLang="zh-CN" dirty="0" smtClean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8472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86000" y="1772816"/>
            <a:ext cx="4572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altLang="zh-CN" sz="2400" dirty="0"/>
              <a:t>&gt;&gt;&gt; a = 1</a:t>
            </a:r>
          </a:p>
          <a:p>
            <a:r>
              <a:rPr lang="pt-BR" altLang="zh-CN" sz="2400" dirty="0"/>
              <a:t>&gt;&gt;&gt; b = 2</a:t>
            </a:r>
          </a:p>
          <a:p>
            <a:r>
              <a:rPr lang="pt-BR" altLang="zh-CN" sz="2400" dirty="0"/>
              <a:t>&gt;&gt;&gt; a,b = b,a</a:t>
            </a:r>
          </a:p>
          <a:p>
            <a:r>
              <a:rPr lang="pt-BR" altLang="zh-CN" sz="2400" dirty="0"/>
              <a:t>&gt;&gt;&gt; a</a:t>
            </a:r>
          </a:p>
          <a:p>
            <a:r>
              <a:rPr lang="pt-BR" altLang="zh-CN" sz="2400" dirty="0"/>
              <a:t>2</a:t>
            </a:r>
          </a:p>
          <a:p>
            <a:r>
              <a:rPr lang="pt-BR" altLang="zh-CN" sz="2400" dirty="0"/>
              <a:t>&gt;&gt;&gt; b</a:t>
            </a:r>
          </a:p>
          <a:p>
            <a:r>
              <a:rPr lang="pt-BR" altLang="zh-CN" sz="2400" dirty="0"/>
              <a:t>1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763688" y="5543819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多元赋值可以实现两个变量值</a:t>
            </a:r>
            <a:r>
              <a:rPr lang="zh-CN" altLang="en-US" sz="2400" dirty="0"/>
              <a:t>的</a:t>
            </a:r>
            <a:r>
              <a:rPr lang="zh-CN" altLang="en-US" sz="2400" dirty="0" smtClean="0"/>
              <a:t>互换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63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692697"/>
            <a:ext cx="8229600" cy="2346646"/>
          </a:xfrm>
        </p:spPr>
        <p:txBody>
          <a:bodyPr/>
          <a:lstStyle/>
          <a:p>
            <a:r>
              <a:rPr lang="zh-CN" altLang="en-US" dirty="0" smtClean="0"/>
              <a:t>变量名必须</a:t>
            </a:r>
            <a:r>
              <a:rPr lang="zh-CN" altLang="en-US" dirty="0"/>
              <a:t>以</a:t>
            </a:r>
            <a:r>
              <a:rPr lang="zh-CN" altLang="en-US" dirty="0" smtClean="0"/>
              <a:t>字母或</a:t>
            </a:r>
            <a:r>
              <a:rPr lang="zh-CN" altLang="en-US" dirty="0"/>
              <a:t>下划线</a:t>
            </a:r>
            <a:r>
              <a:rPr lang="zh-CN" altLang="en-US" dirty="0" smtClean="0"/>
              <a:t>开头，不可以与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中有特殊意义的词（关键词）相同（在</a:t>
            </a:r>
            <a:r>
              <a:rPr lang="en-US" altLang="zh-CN" dirty="0" smtClean="0"/>
              <a:t>IDLE</a:t>
            </a:r>
            <a:r>
              <a:rPr lang="zh-CN" altLang="en-US" dirty="0"/>
              <a:t>环境中</a:t>
            </a:r>
            <a:r>
              <a:rPr lang="zh-CN" altLang="en-US" dirty="0" smtClean="0"/>
              <a:t>，关键词的缺省颜色为橘红色，变量名一般为黑色）</a:t>
            </a:r>
            <a:r>
              <a:rPr lang="zh-CN" altLang="en-US" dirty="0"/>
              <a:t>。</a:t>
            </a:r>
            <a:endParaRPr lang="en-US" altLang="zh-CN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717032"/>
            <a:ext cx="7302540" cy="2265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35896" y="3039343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Python</a:t>
            </a:r>
            <a:r>
              <a:rPr lang="zh-CN" altLang="en-US" sz="2400" dirty="0" smtClean="0"/>
              <a:t>关键词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6139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中变量名不需要类型声明，同一个变量，在不同时间可以赋予不同类型的值，如：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   x = 0</a:t>
            </a:r>
            <a:br>
              <a:rPr lang="en-US" altLang="zh-CN" dirty="0" smtClean="0"/>
            </a:br>
            <a:r>
              <a:rPr lang="en-US" altLang="zh-CN" dirty="0" smtClean="0"/>
              <a:t>       x = “Hello”</a:t>
            </a:r>
            <a:br>
              <a:rPr lang="en-US" altLang="zh-CN" dirty="0" smtClean="0"/>
            </a:br>
            <a:r>
              <a:rPr lang="en-US" altLang="zh-CN" dirty="0" smtClean="0"/>
              <a:t>       x = [1,2,3]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921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zh-CN" altLang="en-US" dirty="0" smtClean="0"/>
              <a:t>在下载或安装时，需要选择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的版本。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的版本有两种系列：</a:t>
            </a:r>
            <a:r>
              <a:rPr lang="en-US" altLang="zh-CN" dirty="0" smtClean="0"/>
              <a:t>2.x</a:t>
            </a:r>
            <a:r>
              <a:rPr lang="zh-CN" altLang="en-US" dirty="0" smtClean="0"/>
              <a:t>和</a:t>
            </a:r>
            <a:r>
              <a:rPr lang="en-US" altLang="zh-CN" dirty="0" smtClean="0"/>
              <a:t>3.x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2.x</a:t>
            </a:r>
            <a:r>
              <a:rPr lang="zh-CN" altLang="en-US" dirty="0" smtClean="0"/>
              <a:t>是早期版本，</a:t>
            </a:r>
            <a:r>
              <a:rPr lang="en-US" altLang="zh-CN" dirty="0" smtClean="0"/>
              <a:t>3.x </a:t>
            </a:r>
            <a:r>
              <a:rPr lang="zh-CN" altLang="en-US" dirty="0" smtClean="0"/>
              <a:t>是新的版本。</a:t>
            </a:r>
            <a:r>
              <a:rPr lang="en-US" altLang="zh-CN" dirty="0" smtClean="0"/>
              <a:t>3.x</a:t>
            </a:r>
            <a:r>
              <a:rPr lang="zh-CN" altLang="en-US" dirty="0" smtClean="0"/>
              <a:t>与</a:t>
            </a:r>
            <a:r>
              <a:rPr lang="en-US" altLang="zh-CN" dirty="0" smtClean="0"/>
              <a:t>2.x</a:t>
            </a:r>
            <a:r>
              <a:rPr lang="zh-CN" altLang="en-US" dirty="0" smtClean="0"/>
              <a:t>相比有很大变化，两者是不兼容的。考虑到</a:t>
            </a:r>
            <a:r>
              <a:rPr lang="zh-CN" altLang="en-US" dirty="0"/>
              <a:t>很多</a:t>
            </a:r>
            <a:r>
              <a:rPr lang="zh-CN" altLang="en-US" dirty="0" smtClean="0"/>
              <a:t>第三方软件包</a:t>
            </a:r>
            <a:r>
              <a:rPr lang="zh-CN" altLang="en-US" dirty="0"/>
              <a:t>基于</a:t>
            </a:r>
            <a:r>
              <a:rPr lang="en-US" altLang="zh-CN" dirty="0" smtClean="0"/>
              <a:t>2.x</a:t>
            </a:r>
            <a:r>
              <a:rPr lang="zh-CN" altLang="en-US" dirty="0" smtClean="0"/>
              <a:t>版本开发，目前，</a:t>
            </a:r>
            <a:r>
              <a:rPr lang="en-US" altLang="zh-CN" dirty="0" smtClean="0"/>
              <a:t>2.x</a:t>
            </a:r>
            <a:r>
              <a:rPr lang="zh-CN" altLang="en-US" dirty="0"/>
              <a:t>和</a:t>
            </a:r>
            <a:r>
              <a:rPr lang="en-US" altLang="zh-CN" dirty="0" smtClean="0"/>
              <a:t>3.x</a:t>
            </a:r>
            <a:r>
              <a:rPr lang="zh-CN" altLang="en-US" dirty="0" smtClean="0"/>
              <a:t>是同时在发展，</a:t>
            </a:r>
            <a:r>
              <a:rPr lang="en-US" altLang="zh-CN" dirty="0" smtClean="0"/>
              <a:t>2.x</a:t>
            </a:r>
            <a:r>
              <a:rPr lang="zh-CN" altLang="en-US" dirty="0" smtClean="0"/>
              <a:t>的最新版本是</a:t>
            </a:r>
            <a:r>
              <a:rPr lang="en-US" altLang="zh-CN" dirty="0" smtClean="0"/>
              <a:t>2.7.6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2013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11</a:t>
            </a:r>
            <a:r>
              <a:rPr lang="zh-CN" altLang="en-US" dirty="0" smtClean="0"/>
              <a:t>月</a:t>
            </a:r>
            <a:r>
              <a:rPr lang="en-US" altLang="zh-CN" dirty="0" smtClean="0"/>
              <a:t>10</a:t>
            </a:r>
            <a:r>
              <a:rPr lang="zh-CN" altLang="en-US" dirty="0" smtClean="0"/>
              <a:t>日发布），</a:t>
            </a:r>
            <a:r>
              <a:rPr lang="en-US" altLang="zh-CN" dirty="0" smtClean="0"/>
              <a:t>3.x</a:t>
            </a:r>
            <a:r>
              <a:rPr lang="zh-CN" altLang="en-US" dirty="0" smtClean="0"/>
              <a:t>的最新版本是</a:t>
            </a:r>
            <a:r>
              <a:rPr lang="en-US" altLang="zh-CN" dirty="0" smtClean="0"/>
              <a:t>3.3.4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2014</a:t>
            </a:r>
            <a:r>
              <a:rPr lang="zh-CN" altLang="en-US" dirty="0"/>
              <a:t>年</a:t>
            </a:r>
            <a:r>
              <a:rPr lang="en-US" altLang="zh-CN" dirty="0"/>
              <a:t>2</a:t>
            </a:r>
            <a:r>
              <a:rPr lang="zh-CN" altLang="en-US" dirty="0"/>
              <a:t>月</a:t>
            </a:r>
            <a:r>
              <a:rPr lang="en-US" altLang="zh-CN" dirty="0"/>
              <a:t>9</a:t>
            </a:r>
            <a:r>
              <a:rPr lang="zh-CN" altLang="en-US" dirty="0"/>
              <a:t>日发布</a:t>
            </a:r>
            <a:r>
              <a:rPr lang="zh-CN" altLang="en-US" dirty="0" smtClean="0"/>
              <a:t>）。如要用到的第三方软件包是基于</a:t>
            </a:r>
            <a:r>
              <a:rPr lang="en-US" altLang="zh-CN" dirty="0" smtClean="0"/>
              <a:t>2.x</a:t>
            </a:r>
            <a:r>
              <a:rPr lang="zh-CN" altLang="en-US" dirty="0" smtClean="0"/>
              <a:t>的，则需要安装</a:t>
            </a:r>
            <a:r>
              <a:rPr lang="en-US" altLang="zh-CN" dirty="0" smtClean="0"/>
              <a:t>2.x</a:t>
            </a:r>
            <a:r>
              <a:rPr lang="zh-CN" altLang="en-US" dirty="0" smtClean="0"/>
              <a:t>版本。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225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71800" y="404664"/>
            <a:ext cx="3384376" cy="922114"/>
          </a:xfrm>
          <a:extLst/>
        </p:spPr>
        <p:txBody>
          <a:bodyPr/>
          <a:lstStyle/>
          <a:p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If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条件语句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752528"/>
          </a:xfrm>
        </p:spPr>
        <p:txBody>
          <a:bodyPr/>
          <a:lstStyle/>
          <a:p>
            <a:r>
              <a:rPr lang="en-US" altLang="zh-CN" dirty="0" smtClean="0"/>
              <a:t>if</a:t>
            </a:r>
            <a:r>
              <a:rPr lang="zh-CN" altLang="en-US" dirty="0"/>
              <a:t>条件语句的语法如下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    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sz="2800" i="1" dirty="0"/>
              <a:t>     </a:t>
            </a:r>
            <a:r>
              <a:rPr lang="en-US" altLang="zh-CN" sz="2800" b="1" i="1" dirty="0"/>
              <a:t>if &lt;</a:t>
            </a:r>
            <a:r>
              <a:rPr lang="zh-CN" altLang="en-US" sz="2800" b="1" i="1" dirty="0"/>
              <a:t>条件表达式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</a:t>
            </a:r>
            <a:r>
              <a:rPr lang="en-US" altLang="zh-CN" sz="2800" b="1" i="1" dirty="0" smtClean="0"/>
              <a:t>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 smtClean="0"/>
              <a:t>&gt;</a:t>
            </a:r>
          </a:p>
          <a:p>
            <a:r>
              <a:rPr lang="zh-CN" altLang="en-US" dirty="0" smtClean="0"/>
              <a:t>如果</a:t>
            </a:r>
            <a:r>
              <a:rPr lang="zh-CN" altLang="en-US" dirty="0"/>
              <a:t>条件表达式</a:t>
            </a:r>
            <a:r>
              <a:rPr lang="zh-CN" altLang="en-US" dirty="0" smtClean="0"/>
              <a:t>为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，</a:t>
            </a:r>
            <a:r>
              <a:rPr lang="zh-CN" altLang="en-US" dirty="0"/>
              <a:t>执行</a:t>
            </a:r>
            <a:r>
              <a:rPr lang="en-US" altLang="zh-CN" dirty="0"/>
              <a:t>if</a:t>
            </a:r>
            <a:r>
              <a:rPr lang="zh-CN" altLang="en-US" dirty="0"/>
              <a:t>语句的</a:t>
            </a:r>
            <a:r>
              <a:rPr lang="zh-CN" altLang="en-US" dirty="0" smtClean="0"/>
              <a:t>代码；</a:t>
            </a:r>
            <a:r>
              <a:rPr lang="zh-CN" altLang="en-US" dirty="0"/>
              <a:t>否则的话，执行该代码块后面的语句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条件表达式</a:t>
            </a:r>
            <a:r>
              <a:rPr lang="zh-CN" altLang="en-US" dirty="0" smtClean="0"/>
              <a:t>通常情况下是逻辑表达式，但也可以是常量或对象，如果是常量或对象，则自动转换成布尔值。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7203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中，数字</a:t>
            </a:r>
            <a:r>
              <a:rPr lang="en-US" altLang="zh-CN" dirty="0" smtClean="0"/>
              <a:t>0</a:t>
            </a:r>
            <a:r>
              <a:rPr lang="zh-CN" altLang="en-US" dirty="0" smtClean="0"/>
              <a:t>、空的对象或者</a:t>
            </a:r>
            <a:r>
              <a:rPr lang="en-US" altLang="zh-CN" dirty="0" smtClean="0"/>
              <a:t>None</a:t>
            </a:r>
            <a:r>
              <a:rPr lang="zh-CN" altLang="en-US" dirty="0" smtClean="0"/>
              <a:t>（内置</a:t>
            </a:r>
            <a:r>
              <a:rPr lang="zh-CN" altLang="en-US" dirty="0"/>
              <a:t>常量</a:t>
            </a:r>
            <a:r>
              <a:rPr lang="zh-CN" altLang="en-US" dirty="0" smtClean="0"/>
              <a:t>）转换成布尔值返回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，任意非空的对象转换成布尔值返回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24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363783"/>
              </p:ext>
            </p:extLst>
          </p:nvPr>
        </p:nvGraphicFramePr>
        <p:xfrm>
          <a:off x="1475656" y="2204864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对象或者常量值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返回值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“”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“string”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true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1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true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()</a:t>
                      </a:r>
                      <a:r>
                        <a:rPr lang="zh-CN" altLang="en-US" sz="1800" dirty="0" smtClean="0"/>
                        <a:t>空元素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[]</a:t>
                      </a:r>
                      <a:r>
                        <a:rPr lang="zh-CN" altLang="en-US" sz="1800" dirty="0" smtClean="0"/>
                        <a:t>空列表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{}</a:t>
                      </a:r>
                      <a:r>
                        <a:rPr lang="zh-CN" altLang="en-US" sz="1800" dirty="0" smtClean="0"/>
                        <a:t>空字典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None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false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67744" y="1412776"/>
            <a:ext cx="4896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对象或者常量值返回的布尔值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15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908720"/>
            <a:ext cx="8229600" cy="5184576"/>
          </a:xfrm>
        </p:spPr>
        <p:txBody>
          <a:bodyPr/>
          <a:lstStyle/>
          <a:p>
            <a:r>
              <a:rPr lang="zh-CN" altLang="en-US" dirty="0" smtClean="0"/>
              <a:t>和其他语言一样，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可以使用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语句来执行当条件表达式为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情况下需要执行的代码。语法</a:t>
            </a:r>
            <a:r>
              <a:rPr lang="zh-CN" altLang="en-US" dirty="0"/>
              <a:t>如下</a:t>
            </a:r>
            <a:r>
              <a:rPr lang="zh-CN" altLang="en-US" dirty="0" smtClean="0"/>
              <a:t>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b="1" dirty="0"/>
              <a:t>     </a:t>
            </a:r>
            <a:r>
              <a:rPr lang="en-US" altLang="zh-CN" sz="2800" b="1" i="1" dirty="0"/>
              <a:t>if  &lt;</a:t>
            </a:r>
            <a:r>
              <a:rPr lang="zh-CN" altLang="en-US" sz="2800" b="1" i="1" dirty="0"/>
              <a:t>条件表达式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</a:t>
            </a:r>
            <a:br>
              <a:rPr lang="en-US" altLang="zh-CN" sz="2800" b="1" i="1" dirty="0"/>
            </a:br>
            <a:r>
              <a:rPr lang="en-US" altLang="zh-CN" sz="2800" b="1" i="1" dirty="0"/>
              <a:t>     else: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 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633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688632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如果需要检查多个表达式是否为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，可以使用</a:t>
            </a:r>
            <a:r>
              <a:rPr lang="en-US" altLang="zh-CN" dirty="0" err="1" smtClean="0"/>
              <a:t>elif</a:t>
            </a:r>
            <a:r>
              <a:rPr lang="zh-CN" altLang="en-US" dirty="0" smtClean="0"/>
              <a:t>（即</a:t>
            </a:r>
            <a:r>
              <a:rPr lang="en-US" altLang="zh-CN" dirty="0" smtClean="0"/>
              <a:t>else-if</a:t>
            </a:r>
            <a:r>
              <a:rPr lang="zh-CN" altLang="en-US" dirty="0" smtClean="0"/>
              <a:t>）语句，该语句只在</a:t>
            </a:r>
            <a:r>
              <a:rPr lang="en-US" altLang="zh-CN" dirty="0" smtClean="0"/>
              <a:t>if</a:t>
            </a:r>
            <a:r>
              <a:rPr lang="zh-CN" altLang="en-US" dirty="0" smtClean="0"/>
              <a:t>语句（或前一个</a:t>
            </a:r>
            <a:r>
              <a:rPr lang="en-US" altLang="zh-CN" dirty="0" err="1" smtClean="0"/>
              <a:t>elif</a:t>
            </a:r>
            <a:r>
              <a:rPr lang="zh-CN" altLang="en-US" dirty="0" smtClean="0"/>
              <a:t>语句）的条件表达式为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时执行。和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一样，</a:t>
            </a:r>
            <a:r>
              <a:rPr lang="en-US" altLang="zh-CN" dirty="0" err="1" smtClean="0"/>
              <a:t>elif</a:t>
            </a:r>
            <a:r>
              <a:rPr lang="zh-CN" altLang="en-US" dirty="0" smtClean="0"/>
              <a:t>是可选的，但</a:t>
            </a:r>
            <a:r>
              <a:rPr lang="en-US" altLang="zh-CN" dirty="0" smtClean="0"/>
              <a:t>if</a:t>
            </a:r>
            <a:r>
              <a:rPr lang="zh-CN" altLang="en-US" dirty="0" smtClean="0"/>
              <a:t>语句后面中最多只能有一个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语句，而</a:t>
            </a:r>
            <a:r>
              <a:rPr lang="en-US" altLang="zh-CN" dirty="0" err="1" smtClean="0"/>
              <a:t>elif</a:t>
            </a:r>
            <a:r>
              <a:rPr lang="zh-CN" altLang="en-US" dirty="0" smtClean="0"/>
              <a:t>语句可以任意数量。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sz="2800" b="1" i="1" dirty="0"/>
              <a:t>if &lt;</a:t>
            </a:r>
            <a:r>
              <a:rPr lang="zh-CN" altLang="en-US" sz="2800" b="1" i="1" dirty="0"/>
              <a:t>条件表达式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</a:t>
            </a:r>
            <a:br>
              <a:rPr lang="en-US" altLang="zh-CN" sz="2800" b="1" i="1" dirty="0"/>
            </a:br>
            <a:r>
              <a:rPr lang="en-US" altLang="zh-CN" sz="2800" b="1" i="1" dirty="0"/>
              <a:t>   </a:t>
            </a:r>
            <a:r>
              <a:rPr lang="en-US" altLang="zh-CN" sz="2800" b="1" i="1" dirty="0" err="1"/>
              <a:t>elif</a:t>
            </a:r>
            <a:r>
              <a:rPr lang="en-US" altLang="zh-CN" sz="2800" b="1" i="1" dirty="0"/>
              <a:t> &lt;</a:t>
            </a:r>
            <a:r>
              <a:rPr lang="zh-CN" altLang="en-US" sz="2800" b="1" i="1" dirty="0"/>
              <a:t>条件表达式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</a:t>
            </a:r>
            <a:br>
              <a:rPr lang="en-US" altLang="zh-CN" sz="2800" b="1" i="1" dirty="0"/>
            </a:br>
            <a:r>
              <a:rPr lang="en-US" altLang="zh-CN" sz="2800" b="1" i="1" dirty="0"/>
              <a:t>   else: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806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331640" y="1052736"/>
            <a:ext cx="676875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Text = </a:t>
            </a:r>
            <a:r>
              <a:rPr lang="en-US" altLang="zh-CN" sz="2400" dirty="0" err="1" smtClean="0"/>
              <a:t>raw_input</a:t>
            </a:r>
            <a:r>
              <a:rPr lang="en-US" altLang="zh-CN" sz="2400" dirty="0" smtClean="0"/>
              <a:t>("</a:t>
            </a:r>
            <a:r>
              <a:rPr lang="zh-CN" altLang="en-US" sz="2400" dirty="0" smtClean="0"/>
              <a:t>请输入季节</a:t>
            </a:r>
            <a:r>
              <a:rPr lang="en-US" altLang="zh-CN" sz="2400" dirty="0" smtClean="0"/>
              <a:t>:")</a:t>
            </a:r>
          </a:p>
          <a:p>
            <a:r>
              <a:rPr lang="en-US" altLang="zh-CN" sz="2400" dirty="0" smtClean="0"/>
              <a:t>if Text == 'Spring':</a:t>
            </a:r>
          </a:p>
          <a:p>
            <a:r>
              <a:rPr lang="en-US" altLang="zh-CN" sz="2400" dirty="0" smtClean="0"/>
              <a:t>    print '</a:t>
            </a:r>
            <a:r>
              <a:rPr lang="en-US" altLang="zh-CN" sz="2400" dirty="0" err="1" smtClean="0"/>
              <a:t>Jan,Feb,Mar</a:t>
            </a:r>
            <a:r>
              <a:rPr lang="en-US" altLang="zh-CN" sz="2400" dirty="0" smtClean="0"/>
              <a:t>'</a:t>
            </a:r>
          </a:p>
          <a:p>
            <a:r>
              <a:rPr lang="en-US" altLang="zh-CN" sz="2400" dirty="0" err="1" smtClean="0"/>
              <a:t>elif</a:t>
            </a:r>
            <a:r>
              <a:rPr lang="en-US" altLang="zh-CN" sz="2400" dirty="0" smtClean="0"/>
              <a:t> Text == 'Summer':</a:t>
            </a:r>
          </a:p>
          <a:p>
            <a:r>
              <a:rPr lang="en-US" altLang="zh-CN" sz="2400" dirty="0" smtClean="0"/>
              <a:t>    print '</a:t>
            </a:r>
            <a:r>
              <a:rPr lang="en-US" altLang="zh-CN" sz="2400" dirty="0" err="1" smtClean="0"/>
              <a:t>Apr,May,Jun</a:t>
            </a:r>
            <a:r>
              <a:rPr lang="en-US" altLang="zh-CN" sz="2400" dirty="0" smtClean="0"/>
              <a:t>'</a:t>
            </a:r>
          </a:p>
          <a:p>
            <a:r>
              <a:rPr lang="en-US" altLang="zh-CN" sz="2400" dirty="0" err="1" smtClean="0"/>
              <a:t>elif</a:t>
            </a:r>
            <a:r>
              <a:rPr lang="en-US" altLang="zh-CN" sz="2400" dirty="0" smtClean="0"/>
              <a:t> Text == 'Autumn':</a:t>
            </a:r>
          </a:p>
          <a:p>
            <a:r>
              <a:rPr lang="en-US" altLang="zh-CN" sz="2400" dirty="0" smtClean="0"/>
              <a:t>    print '</a:t>
            </a:r>
            <a:r>
              <a:rPr lang="en-US" altLang="zh-CN" sz="2400" dirty="0" err="1" smtClean="0"/>
              <a:t>Jul,Aug,Sep</a:t>
            </a:r>
            <a:r>
              <a:rPr lang="en-US" altLang="zh-CN" sz="2400" dirty="0" smtClean="0"/>
              <a:t>'</a:t>
            </a:r>
          </a:p>
          <a:p>
            <a:r>
              <a:rPr lang="en-US" altLang="zh-CN" sz="2400" dirty="0" err="1" smtClean="0"/>
              <a:t>elif</a:t>
            </a:r>
            <a:r>
              <a:rPr lang="en-US" altLang="zh-CN" sz="2400" dirty="0" smtClean="0"/>
              <a:t> Text == 'Winter':</a:t>
            </a:r>
          </a:p>
          <a:p>
            <a:r>
              <a:rPr lang="en-US" altLang="zh-CN" sz="2400" dirty="0" smtClean="0"/>
              <a:t>    print '</a:t>
            </a:r>
            <a:r>
              <a:rPr lang="en-US" altLang="zh-CN" sz="2400" dirty="0" err="1" smtClean="0"/>
              <a:t>Oct,Nov,Dec</a:t>
            </a:r>
            <a:r>
              <a:rPr lang="en-US" altLang="zh-CN" sz="2400" dirty="0" smtClean="0"/>
              <a:t>'</a:t>
            </a:r>
          </a:p>
          <a:p>
            <a:r>
              <a:rPr lang="en-US" altLang="zh-CN" sz="2400" dirty="0" smtClean="0"/>
              <a:t>else:</a:t>
            </a:r>
          </a:p>
          <a:p>
            <a:r>
              <a:rPr lang="en-US" altLang="zh-CN" sz="2400" dirty="0" smtClean="0"/>
              <a:t>    print 'Error'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09520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3808" y="404664"/>
            <a:ext cx="4176464" cy="940966"/>
          </a:xfrm>
          <a:extLst/>
        </p:spPr>
        <p:txBody>
          <a:bodyPr/>
          <a:lstStyle/>
          <a:p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while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循环语句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CN" dirty="0" smtClean="0"/>
              <a:t>while</a:t>
            </a:r>
            <a:r>
              <a:rPr lang="zh-CN" altLang="en-US" dirty="0" smtClean="0"/>
              <a:t>语句的基本形式为：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sz="2800" b="1" i="1" dirty="0"/>
              <a:t>while &lt;</a:t>
            </a:r>
            <a:r>
              <a:rPr lang="zh-CN" altLang="en-US" sz="2800" b="1" i="1" dirty="0"/>
              <a:t>条件表达式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</a:t>
            </a:r>
            <a:br>
              <a:rPr lang="en-US" altLang="zh-CN" sz="2800" b="1" i="1" dirty="0"/>
            </a:br>
            <a:r>
              <a:rPr lang="en-US" altLang="zh-CN" sz="2800" b="1" i="1" dirty="0"/>
              <a:t>   else: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</a:t>
            </a:r>
          </a:p>
          <a:p>
            <a:r>
              <a:rPr lang="zh-CN" altLang="en-US" dirty="0" smtClean="0"/>
              <a:t>当条件</a:t>
            </a:r>
            <a:r>
              <a:rPr lang="zh-CN" altLang="en-US" dirty="0"/>
              <a:t>表达式</a:t>
            </a:r>
            <a:r>
              <a:rPr lang="zh-CN" altLang="en-US" dirty="0" smtClean="0"/>
              <a:t>为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时，继续</a:t>
            </a:r>
            <a:r>
              <a:rPr lang="en-US" altLang="zh-CN" dirty="0" smtClean="0"/>
              <a:t>while</a:t>
            </a:r>
            <a:r>
              <a:rPr lang="zh-CN" altLang="en-US" dirty="0" smtClean="0"/>
              <a:t>内的语句；当条件</a:t>
            </a:r>
            <a:r>
              <a:rPr lang="zh-CN" altLang="en-US" dirty="0"/>
              <a:t>表达式</a:t>
            </a:r>
            <a:r>
              <a:rPr lang="zh-CN" altLang="en-US" dirty="0" smtClean="0"/>
              <a:t>为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时，执行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后面的语句，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语句是可选的。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3597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49342" y="332656"/>
            <a:ext cx="7704856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con = True</a:t>
            </a:r>
          </a:p>
          <a:p>
            <a:r>
              <a:rPr lang="en-US" altLang="zh-CN" sz="2400" dirty="0"/>
              <a:t>while con:</a:t>
            </a:r>
          </a:p>
          <a:p>
            <a:r>
              <a:rPr lang="en-US" altLang="zh-CN" sz="2400" dirty="0"/>
              <a:t>    Text = </a:t>
            </a:r>
            <a:r>
              <a:rPr lang="en-US" altLang="zh-CN" sz="2400" dirty="0" err="1"/>
              <a:t>raw_input</a:t>
            </a:r>
            <a:r>
              <a:rPr lang="en-US" altLang="zh-CN" sz="2400" dirty="0"/>
              <a:t>("</a:t>
            </a:r>
            <a:r>
              <a:rPr lang="zh-CN" altLang="en-US" sz="2400" dirty="0"/>
              <a:t>请输入季节</a:t>
            </a:r>
            <a:r>
              <a:rPr lang="en-US" altLang="zh-CN" sz="2400" dirty="0"/>
              <a:t>(</a:t>
            </a:r>
            <a:r>
              <a:rPr lang="zh-CN" altLang="en-US" sz="2400" dirty="0"/>
              <a:t>输入</a:t>
            </a:r>
            <a:r>
              <a:rPr lang="en-US" altLang="zh-CN" sz="2400" dirty="0"/>
              <a:t>Q</a:t>
            </a:r>
            <a:r>
              <a:rPr lang="zh-CN" altLang="en-US" sz="2400" dirty="0"/>
              <a:t>退出程序</a:t>
            </a:r>
            <a:r>
              <a:rPr lang="en-US" altLang="zh-CN" sz="2400" dirty="0"/>
              <a:t>):")</a:t>
            </a:r>
          </a:p>
          <a:p>
            <a:r>
              <a:rPr lang="en-US" altLang="zh-CN" sz="2400" dirty="0"/>
              <a:t>    if Text == 'Spring':</a:t>
            </a:r>
          </a:p>
          <a:p>
            <a:r>
              <a:rPr lang="en-US" altLang="zh-CN" sz="2400" dirty="0"/>
              <a:t>        print '</a:t>
            </a:r>
            <a:r>
              <a:rPr lang="en-US" altLang="zh-CN" sz="2400" dirty="0" err="1"/>
              <a:t>Jan,Feb,Mar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Text == 'Summer':</a:t>
            </a:r>
          </a:p>
          <a:p>
            <a:r>
              <a:rPr lang="en-US" altLang="zh-CN" sz="2400" dirty="0"/>
              <a:t>        print '</a:t>
            </a:r>
            <a:r>
              <a:rPr lang="en-US" altLang="zh-CN" sz="2400" dirty="0" err="1"/>
              <a:t>Apr,May,Jun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Text == 'Autumn':</a:t>
            </a:r>
          </a:p>
          <a:p>
            <a:r>
              <a:rPr lang="en-US" altLang="zh-CN" sz="2400" dirty="0"/>
              <a:t>        print '</a:t>
            </a:r>
            <a:r>
              <a:rPr lang="en-US" altLang="zh-CN" sz="2400" dirty="0" err="1"/>
              <a:t>Jul,Aug,Sep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Text == 'Winter':</a:t>
            </a:r>
          </a:p>
          <a:p>
            <a:r>
              <a:rPr lang="en-US" altLang="zh-CN" sz="2400" dirty="0"/>
              <a:t>        print '</a:t>
            </a:r>
            <a:r>
              <a:rPr lang="en-US" altLang="zh-CN" sz="2400" dirty="0" err="1"/>
              <a:t>Oct,Nov,Dec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Text =='Q':</a:t>
            </a:r>
          </a:p>
          <a:p>
            <a:r>
              <a:rPr lang="en-US" altLang="zh-CN" sz="2400" dirty="0"/>
              <a:t>        print '</a:t>
            </a:r>
            <a:r>
              <a:rPr lang="zh-CN" altLang="en-US" sz="2400" dirty="0"/>
              <a:t>欢迎下次使用！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        con = False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print 'Error'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4742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87824" y="404664"/>
            <a:ext cx="3528392" cy="940966"/>
          </a:xfrm>
          <a:extLst/>
        </p:spPr>
        <p:txBody>
          <a:bodyPr/>
          <a:lstStyle/>
          <a:p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for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循环语句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248472"/>
          </a:xfrm>
        </p:spPr>
        <p:txBody>
          <a:bodyPr/>
          <a:lstStyle/>
          <a:p>
            <a:r>
              <a:rPr lang="en-US" altLang="zh-CN" dirty="0" smtClean="0"/>
              <a:t>for</a:t>
            </a:r>
            <a:r>
              <a:rPr lang="zh-CN" altLang="en-US" dirty="0" smtClean="0"/>
              <a:t>循环语句通常用于遍历可迭代对象（字符串、列表、元组、字典、文件等）成员，基本形式为：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       </a:t>
            </a:r>
            <a:r>
              <a:rPr lang="en-US" altLang="zh-CN" sz="2800" b="1" i="1" dirty="0"/>
              <a:t>for &lt;</a:t>
            </a:r>
            <a:r>
              <a:rPr lang="zh-CN" altLang="en-US" sz="2800" b="1" i="1" dirty="0"/>
              <a:t>目标</a:t>
            </a:r>
            <a:r>
              <a:rPr lang="en-US" altLang="zh-CN" sz="2800" b="1" i="1" dirty="0"/>
              <a:t>&gt; in &lt;</a:t>
            </a:r>
            <a:r>
              <a:rPr lang="zh-CN" altLang="en-US" sz="2800" b="1" i="1" dirty="0"/>
              <a:t>对象</a:t>
            </a:r>
            <a:r>
              <a:rPr lang="en-US" altLang="zh-CN" sz="2800" b="1" i="1" dirty="0"/>
              <a:t>&gt;:</a:t>
            </a:r>
            <a:br>
              <a:rPr lang="en-US" altLang="zh-CN" sz="2800" b="1" i="1" dirty="0"/>
            </a:br>
            <a:r>
              <a:rPr lang="en-US" altLang="zh-CN" sz="2800" b="1" i="1" dirty="0"/>
              <a:t>            &lt;</a:t>
            </a:r>
            <a:r>
              <a:rPr lang="zh-CN" altLang="en-US" sz="2800" b="1" i="1" dirty="0"/>
              <a:t>代码块</a:t>
            </a:r>
            <a:r>
              <a:rPr lang="en-US" altLang="zh-CN" sz="2800" b="1" i="1" dirty="0"/>
              <a:t>&gt;       </a:t>
            </a:r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0917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for</a:t>
            </a:r>
            <a:r>
              <a:rPr lang="zh-CN" altLang="en-US" dirty="0"/>
              <a:t>循环</a:t>
            </a:r>
            <a:r>
              <a:rPr lang="zh-CN" altLang="en-US" dirty="0" smtClean="0"/>
              <a:t>将可迭代对象</a:t>
            </a:r>
            <a:r>
              <a:rPr lang="zh-CN" altLang="en-US" dirty="0"/>
              <a:t>中的元素一个接着一个赋值给目标，并且为每一</a:t>
            </a:r>
            <a:r>
              <a:rPr lang="zh-CN" altLang="en-US" dirty="0" smtClean="0"/>
              <a:t>个元素执行</a:t>
            </a:r>
            <a:r>
              <a:rPr lang="zh-CN" altLang="en-US" dirty="0"/>
              <a:t>一次循环。在所有元素都执行以后，结束循环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如果</a:t>
            </a:r>
            <a:r>
              <a:rPr lang="en-US" altLang="zh-CN" dirty="0"/>
              <a:t>for</a:t>
            </a:r>
            <a:r>
              <a:rPr lang="zh-CN" altLang="en-US" dirty="0"/>
              <a:t>语句中有条件语句，且循环结束后所有目标都不符合条件，可以在</a:t>
            </a:r>
            <a:r>
              <a:rPr lang="en-US" altLang="zh-CN" dirty="0"/>
              <a:t>for</a:t>
            </a:r>
            <a:r>
              <a:rPr lang="zh-CN" altLang="en-US" dirty="0"/>
              <a:t>语句后增加</a:t>
            </a:r>
            <a:r>
              <a:rPr lang="en-US" altLang="zh-CN" dirty="0"/>
              <a:t>else</a:t>
            </a:r>
            <a:r>
              <a:rPr lang="zh-CN" altLang="en-US" dirty="0"/>
              <a:t>语句。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806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网站上提供的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安装软件有两种形式：二进制形式和源代码形式，前者可直接安装（但要根据机器的操作系统</a:t>
            </a:r>
            <a:r>
              <a:rPr lang="zh-CN" altLang="en-US" dirty="0"/>
              <a:t>选择相应</a:t>
            </a:r>
            <a:r>
              <a:rPr lang="zh-CN" altLang="en-US" dirty="0" smtClean="0"/>
              <a:t>的安装软件），后者需要在系统中有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语言编译器。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526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83568" y="973849"/>
            <a:ext cx="3600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for </a:t>
            </a:r>
            <a:r>
              <a:rPr lang="en-US" altLang="zh-CN" sz="2400" dirty="0" err="1"/>
              <a:t>eachLetter</a:t>
            </a:r>
            <a:r>
              <a:rPr lang="en-US" altLang="zh-CN" sz="2400" dirty="0"/>
              <a:t> in "World":</a:t>
            </a:r>
          </a:p>
          <a:p>
            <a:r>
              <a:rPr lang="en-US" altLang="zh-CN" sz="2400" dirty="0"/>
              <a:t>    print </a:t>
            </a:r>
            <a:r>
              <a:rPr lang="en-US" altLang="zh-CN" sz="2400" dirty="0" err="1"/>
              <a:t>eachLetter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773832" y="3356992"/>
            <a:ext cx="17099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</a:t>
            </a:r>
          </a:p>
          <a:p>
            <a:r>
              <a:rPr lang="en-US" altLang="zh-CN" sz="2400" dirty="0"/>
              <a:t>W</a:t>
            </a:r>
          </a:p>
          <a:p>
            <a:r>
              <a:rPr lang="en-US" altLang="zh-CN" sz="2400" dirty="0"/>
              <a:t>o</a:t>
            </a:r>
          </a:p>
          <a:p>
            <a:r>
              <a:rPr lang="en-US" altLang="zh-CN" sz="2400" dirty="0"/>
              <a:t>r</a:t>
            </a:r>
          </a:p>
          <a:p>
            <a:r>
              <a:rPr lang="en-US" altLang="zh-CN" sz="2400" dirty="0"/>
              <a:t>l</a:t>
            </a:r>
          </a:p>
          <a:p>
            <a:r>
              <a:rPr lang="en-US" altLang="zh-CN" sz="2400" dirty="0"/>
              <a:t>d</a:t>
            </a:r>
            <a:endParaRPr lang="zh-CN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39752" y="5665316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从字符串或列表中遍历成员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683568" y="2154539"/>
            <a:ext cx="62464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for </a:t>
            </a:r>
            <a:r>
              <a:rPr lang="en-US" altLang="zh-CN" sz="2400" dirty="0" err="1"/>
              <a:t>eachLetter</a:t>
            </a:r>
            <a:r>
              <a:rPr lang="en-US" altLang="zh-CN" sz="2400" dirty="0"/>
              <a:t> in ["</a:t>
            </a:r>
            <a:r>
              <a:rPr lang="en-US" altLang="zh-CN" sz="2400" dirty="0" err="1"/>
              <a:t>W","o","r","l","d</a:t>
            </a:r>
            <a:r>
              <a:rPr lang="en-US" altLang="zh-CN" sz="2400" dirty="0"/>
              <a:t>"]:</a:t>
            </a:r>
          </a:p>
          <a:p>
            <a:r>
              <a:rPr lang="en-US" altLang="zh-CN" sz="2400" dirty="0"/>
              <a:t>    print </a:t>
            </a:r>
            <a:r>
              <a:rPr lang="en-US" altLang="zh-CN" sz="2400" dirty="0" err="1"/>
              <a:t>eachLetter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7682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83568" y="908720"/>
            <a:ext cx="7200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open("c:\\data\\</a:t>
            </a:r>
            <a:r>
              <a:rPr lang="en-US" altLang="zh-CN" sz="2400" dirty="0" err="1"/>
              <a:t>students.txt","r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List = </a:t>
            </a:r>
            <a:r>
              <a:rPr lang="en-US" altLang="zh-CN" sz="2400" dirty="0" err="1"/>
              <a:t>input_file.readlines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line1 = List[0].strip("\n")</a:t>
            </a:r>
          </a:p>
          <a:p>
            <a:r>
              <a:rPr lang="en-US" altLang="zh-CN" sz="2400" dirty="0"/>
              <a:t>t1,t2,t3,t4 = line1.split("\t")</a:t>
            </a:r>
          </a:p>
          <a:p>
            <a:r>
              <a:rPr lang="en-US" altLang="zh-CN" sz="2400" dirty="0" err="1"/>
              <a:t>List.pop</a:t>
            </a:r>
            <a:r>
              <a:rPr lang="en-US" altLang="zh-CN" sz="2400" dirty="0"/>
              <a:t>(0)</a:t>
            </a:r>
          </a:p>
          <a:p>
            <a:r>
              <a:rPr lang="en-US" altLang="zh-CN" sz="2400" dirty="0" err="1"/>
              <a:t>dict</a:t>
            </a:r>
            <a:r>
              <a:rPr lang="en-US" altLang="zh-CN" sz="2400" dirty="0"/>
              <a:t> = {}</a:t>
            </a:r>
          </a:p>
          <a:p>
            <a:r>
              <a:rPr lang="en-US" altLang="zh-CN" sz="2400" dirty="0"/>
              <a:t>for line in List: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new_line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line.strip</a:t>
            </a:r>
            <a:r>
              <a:rPr lang="en-US" altLang="zh-CN" sz="2400" dirty="0"/>
              <a:t>("\n")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ID,Name,Age,Courses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new_line.split</a:t>
            </a:r>
            <a:r>
              <a:rPr lang="en-US" altLang="zh-CN" sz="2400" dirty="0"/>
              <a:t>("\t")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Courses_List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Courses.split</a:t>
            </a:r>
            <a:r>
              <a:rPr lang="en-US" altLang="zh-CN" sz="2400" dirty="0"/>
              <a:t>(",")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[ID] = {t2:Name,t3:Age,t4:Courses_List}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dict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475656" y="5949280"/>
            <a:ext cx="5832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从文件中读取每条记录，并产生一个字典。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3103094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当文件对象用于</a:t>
            </a:r>
            <a:r>
              <a:rPr lang="en-US" altLang="zh-CN" dirty="0" smtClean="0"/>
              <a:t>for</a:t>
            </a:r>
            <a:r>
              <a:rPr lang="zh-CN" altLang="en-US" dirty="0" smtClean="0"/>
              <a:t>循环时，会自动调用</a:t>
            </a:r>
            <a:r>
              <a:rPr lang="en-US" altLang="zh-CN" dirty="0" err="1" smtClean="0"/>
              <a:t>readline</a:t>
            </a:r>
            <a:r>
              <a:rPr lang="en-US" altLang="zh-CN" dirty="0" smtClean="0"/>
              <a:t>()</a:t>
            </a:r>
            <a:r>
              <a:rPr lang="zh-CN" altLang="en-US" dirty="0" smtClean="0"/>
              <a:t>方法，这样，不需要事先利用</a:t>
            </a:r>
            <a:r>
              <a:rPr lang="en-US" altLang="zh-CN" dirty="0" err="1"/>
              <a:t>readline</a:t>
            </a:r>
            <a:r>
              <a:rPr lang="en-US" altLang="zh-CN" dirty="0"/>
              <a:t>()</a:t>
            </a:r>
            <a:r>
              <a:rPr lang="zh-CN" altLang="en-US" dirty="0" smtClean="0"/>
              <a:t>方法得到列表。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619672" y="3789040"/>
            <a:ext cx="61206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open('c:\data\</a:t>
            </a:r>
            <a:r>
              <a:rPr lang="en-US" altLang="zh-CN" sz="2400" dirty="0" err="1"/>
              <a:t>hopedale.txt','r</a:t>
            </a:r>
            <a:r>
              <a:rPr lang="en-US" altLang="zh-CN" sz="2400" dirty="0"/>
              <a:t>')</a:t>
            </a:r>
          </a:p>
          <a:p>
            <a:r>
              <a:rPr lang="en-US" altLang="zh-CN" sz="2400" dirty="0"/>
              <a:t>for line in </a:t>
            </a:r>
            <a:r>
              <a:rPr lang="en-US" altLang="zh-CN" sz="2400" dirty="0" err="1"/>
              <a:t>input_file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print </a:t>
            </a:r>
            <a:r>
              <a:rPr lang="en-US" altLang="zh-CN" sz="2400" dirty="0" err="1"/>
              <a:t>line.strip</a:t>
            </a:r>
            <a:r>
              <a:rPr lang="en-US" altLang="zh-CN" sz="2400" dirty="0"/>
              <a:t>("\n")</a:t>
            </a:r>
          </a:p>
          <a:p>
            <a:r>
              <a:rPr lang="en-US" altLang="zh-CN" sz="2400" dirty="0" err="1"/>
              <a:t>input_file.close</a:t>
            </a:r>
            <a:r>
              <a:rPr lang="en-US" altLang="zh-CN" sz="2400" dirty="0"/>
              <a:t>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6582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764705"/>
            <a:ext cx="8229600" cy="2088231"/>
          </a:xfrm>
        </p:spPr>
        <p:txBody>
          <a:bodyPr/>
          <a:lstStyle/>
          <a:p>
            <a:r>
              <a:rPr lang="zh-CN" altLang="en-US" dirty="0" smtClean="0"/>
              <a:t>如果我们要按照数字范围进行循环，可利用</a:t>
            </a:r>
            <a:r>
              <a:rPr lang="en-US" altLang="zh-CN" dirty="0" smtClean="0"/>
              <a:t>range(</a:t>
            </a:r>
            <a:r>
              <a:rPr lang="en-US" altLang="zh-CN" dirty="0" err="1" smtClean="0"/>
              <a:t>start,end,step</a:t>
            </a:r>
            <a:r>
              <a:rPr lang="en-US" altLang="zh-CN" dirty="0" smtClean="0"/>
              <a:t>)</a:t>
            </a:r>
            <a:r>
              <a:rPr lang="zh-CN" altLang="en-US" dirty="0" smtClean="0"/>
              <a:t>内置函数生成一个数字列表，</a:t>
            </a:r>
            <a:r>
              <a:rPr lang="en-US" altLang="zh-CN" dirty="0" smtClean="0"/>
              <a:t>step</a:t>
            </a:r>
            <a:r>
              <a:rPr lang="zh-CN" altLang="en-US" dirty="0"/>
              <a:t>为</a:t>
            </a:r>
            <a:r>
              <a:rPr lang="zh-CN" altLang="en-US" dirty="0" smtClean="0"/>
              <a:t>步长，默认值为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；</a:t>
            </a:r>
            <a:r>
              <a:rPr lang="en-US" altLang="zh-CN" dirty="0" smtClean="0"/>
              <a:t>start</a:t>
            </a:r>
            <a:r>
              <a:rPr lang="zh-CN" altLang="en-US" dirty="0" smtClean="0"/>
              <a:t>为开始值，默认值为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；</a:t>
            </a:r>
            <a:r>
              <a:rPr lang="en-US" altLang="zh-CN" dirty="0" smtClean="0"/>
              <a:t>end</a:t>
            </a:r>
            <a:r>
              <a:rPr lang="zh-CN" altLang="en-US" dirty="0" smtClean="0"/>
              <a:t>为结束值的限值。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9930" y="5589240"/>
            <a:ext cx="7540789" cy="83099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注意：</a:t>
            </a:r>
            <a:r>
              <a:rPr lang="en-US" altLang="zh-CN" sz="2400" dirty="0" smtClean="0"/>
              <a:t>range(</a:t>
            </a:r>
            <a:r>
              <a:rPr lang="en-US" altLang="zh-CN" sz="2400" dirty="0" err="1" smtClean="0"/>
              <a:t>start,stop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返回的是一个整数列表，该列表的值从</a:t>
            </a:r>
            <a:r>
              <a:rPr lang="en-US" altLang="zh-CN" sz="2400" dirty="0" smtClean="0"/>
              <a:t>start</a:t>
            </a:r>
            <a:r>
              <a:rPr lang="zh-CN" altLang="en-US" sz="2400" dirty="0" smtClean="0"/>
              <a:t>开始，一直到</a:t>
            </a:r>
            <a:r>
              <a:rPr lang="en-US" altLang="zh-CN" sz="2400" dirty="0" smtClean="0"/>
              <a:t>stop</a:t>
            </a:r>
            <a:r>
              <a:rPr lang="zh-CN" altLang="en-US" sz="2400" dirty="0" smtClean="0"/>
              <a:t>的前一个整数结束。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889931" y="2992884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range(2,19,3)</a:t>
            </a:r>
          </a:p>
          <a:p>
            <a:r>
              <a:rPr lang="en-US" altLang="zh-CN" sz="2400" dirty="0"/>
              <a:t>[2, 5, 8, 11, 14, 17]</a:t>
            </a:r>
          </a:p>
          <a:p>
            <a:r>
              <a:rPr lang="en-US" altLang="zh-CN" sz="2400" dirty="0"/>
              <a:t>&gt;&gt;&gt; range(3,7)</a:t>
            </a:r>
          </a:p>
          <a:p>
            <a:r>
              <a:rPr lang="en-US" altLang="zh-CN" sz="2400" dirty="0"/>
              <a:t>[3, 4, 5, 6]</a:t>
            </a:r>
          </a:p>
          <a:p>
            <a:r>
              <a:rPr lang="en-US" altLang="zh-CN" sz="2400" dirty="0"/>
              <a:t>&gt;&gt;&gt; range(5)</a:t>
            </a:r>
          </a:p>
          <a:p>
            <a:r>
              <a:rPr lang="en-US" altLang="zh-CN" sz="2400" dirty="0"/>
              <a:t>[0, 1, 2, 3, 4]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7560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51559" y="2044006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s = 0</a:t>
            </a:r>
          </a:p>
          <a:p>
            <a:r>
              <a:rPr lang="en-US" altLang="zh-CN" sz="2400" dirty="0"/>
              <a:t>for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in range(1,101):</a:t>
            </a:r>
          </a:p>
          <a:p>
            <a:r>
              <a:rPr lang="en-US" altLang="zh-CN" sz="2400" dirty="0"/>
              <a:t>    s = s + </a:t>
            </a:r>
            <a:r>
              <a:rPr lang="en-US" altLang="zh-CN" sz="2400" dirty="0" err="1"/>
              <a:t>i</a:t>
            </a:r>
            <a:endParaRPr lang="en-US" altLang="zh-CN" sz="2400" dirty="0"/>
          </a:p>
          <a:p>
            <a:r>
              <a:rPr lang="en-US" altLang="zh-CN" sz="2400" dirty="0"/>
              <a:t>print 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11760" y="4365104"/>
            <a:ext cx="3096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计算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到</a:t>
            </a:r>
            <a:r>
              <a:rPr lang="en-US" altLang="zh-CN" sz="2400" dirty="0" smtClean="0"/>
              <a:t>100</a:t>
            </a:r>
            <a:r>
              <a:rPr lang="zh-CN" altLang="en-US" sz="2400" dirty="0" smtClean="0"/>
              <a:t>累加值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32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15616" y="2276872"/>
            <a:ext cx="691276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sz="2400" dirty="0"/>
              <a:t>s = ""</a:t>
            </a:r>
          </a:p>
          <a:p>
            <a:r>
              <a:rPr lang="pt-BR" altLang="zh-CN" sz="2400" dirty="0"/>
              <a:t>n = 9</a:t>
            </a:r>
          </a:p>
          <a:p>
            <a:r>
              <a:rPr lang="pt-BR" altLang="zh-CN" sz="2400" dirty="0"/>
              <a:t>for i in range(1,n + 1):</a:t>
            </a:r>
          </a:p>
          <a:p>
            <a:r>
              <a:rPr lang="pt-BR" altLang="zh-CN" sz="2400" dirty="0"/>
              <a:t>    s = s + ' '*(n - i) + str(i)*(i*2-1) + ' '*(n - i) + '\n'</a:t>
            </a:r>
          </a:p>
          <a:p>
            <a:r>
              <a:rPr lang="pt-BR" altLang="zh-CN" sz="2400" dirty="0"/>
              <a:t>print s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699792" y="4860312"/>
            <a:ext cx="3096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打印数字金字塔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6510751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3808" y="404664"/>
            <a:ext cx="3600400" cy="936104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控制循环语句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通常，</a:t>
            </a:r>
            <a:r>
              <a:rPr lang="en-US" altLang="zh-CN" dirty="0" smtClean="0"/>
              <a:t>for</a:t>
            </a:r>
            <a:r>
              <a:rPr lang="zh-CN" altLang="en-US" dirty="0" smtClean="0"/>
              <a:t>和</a:t>
            </a:r>
            <a:r>
              <a:rPr lang="en-US" altLang="zh-CN" dirty="0" smtClean="0"/>
              <a:t>while</a:t>
            </a:r>
            <a:r>
              <a:rPr lang="zh-CN" altLang="en-US" dirty="0" smtClean="0"/>
              <a:t>循环的每一次迭代都会将其循环体内的所有语句执行一遍，但有时候需要立即退出循环体，或跳回循环体的顶部，重新开始下一次的迭代。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提供了两个用于控制循环迭代的语句：</a:t>
            </a:r>
            <a:r>
              <a:rPr lang="en-US" altLang="zh-CN" dirty="0" smtClean="0"/>
              <a:t>break</a:t>
            </a:r>
            <a:r>
              <a:rPr lang="zh-CN" altLang="en-US" dirty="0" smtClean="0"/>
              <a:t>语句和</a:t>
            </a:r>
            <a:r>
              <a:rPr lang="en-US" altLang="zh-CN" dirty="0" smtClean="0"/>
              <a:t>continue</a:t>
            </a:r>
            <a:r>
              <a:rPr lang="zh-CN" altLang="en-US" dirty="0" smtClean="0"/>
              <a:t>语句。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1600" y="40466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41142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break</a:t>
            </a:r>
            <a:r>
              <a:rPr lang="zh-CN" altLang="en-US" dirty="0" smtClean="0"/>
              <a:t>语句用于立即退出循环体，常用于当某个外部条件被触发（一般通过</a:t>
            </a:r>
            <a:r>
              <a:rPr lang="en-US" altLang="zh-CN" dirty="0" smtClean="0"/>
              <a:t>if</a:t>
            </a:r>
            <a:r>
              <a:rPr lang="zh-CN" altLang="en-US" dirty="0" smtClean="0"/>
              <a:t>语句检查），需要从</a:t>
            </a:r>
            <a:r>
              <a:rPr lang="en-US" altLang="zh-CN" dirty="0" smtClean="0"/>
              <a:t>while</a:t>
            </a:r>
            <a:r>
              <a:rPr lang="zh-CN" altLang="en-US" dirty="0" smtClean="0"/>
              <a:t>或</a:t>
            </a:r>
            <a:r>
              <a:rPr lang="en-US" altLang="zh-CN" dirty="0" smtClean="0"/>
              <a:t>for</a:t>
            </a:r>
            <a:r>
              <a:rPr lang="zh-CN" altLang="en-US" dirty="0" smtClean="0"/>
              <a:t>循环中退出。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continue</a:t>
            </a:r>
            <a:r>
              <a:rPr lang="zh-CN" altLang="en-US" dirty="0" smtClean="0"/>
              <a:t>语句用于跳回循环体的顶部，并重新开始下一次迭代。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901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15616" y="836712"/>
            <a:ext cx="617443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numberList</a:t>
            </a:r>
            <a:r>
              <a:rPr lang="en-US" altLang="zh-CN" sz="2400" dirty="0"/>
              <a:t> = ["1022","2035","1367","3156"]</a:t>
            </a:r>
          </a:p>
          <a:p>
            <a:r>
              <a:rPr lang="en-US" altLang="zh-CN" sz="2400" dirty="0"/>
              <a:t>input = </a:t>
            </a:r>
            <a:r>
              <a:rPr lang="en-US" altLang="zh-CN" sz="2400" dirty="0" err="1"/>
              <a:t>raw_input</a:t>
            </a:r>
            <a:r>
              <a:rPr lang="en-US" altLang="zh-CN" sz="2400" dirty="0"/>
              <a:t>("enter number:")</a:t>
            </a:r>
          </a:p>
          <a:p>
            <a:r>
              <a:rPr lang="en-US" altLang="zh-CN" sz="2400" dirty="0" err="1"/>
              <a:t>i</a:t>
            </a:r>
            <a:r>
              <a:rPr lang="en-US" altLang="zh-CN" sz="2400" dirty="0"/>
              <a:t> = 0</a:t>
            </a:r>
          </a:p>
          <a:p>
            <a:r>
              <a:rPr lang="en-US" altLang="zh-CN" sz="2400" dirty="0"/>
              <a:t>for </a:t>
            </a:r>
            <a:r>
              <a:rPr lang="en-US" altLang="zh-CN" sz="2400" dirty="0" err="1"/>
              <a:t>eachnumber</a:t>
            </a:r>
            <a:r>
              <a:rPr lang="en-US" altLang="zh-CN" sz="2400" dirty="0"/>
              <a:t> in </a:t>
            </a:r>
            <a:r>
              <a:rPr lang="en-US" altLang="zh-CN" sz="2400" dirty="0" err="1"/>
              <a:t>numberList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+ 1</a:t>
            </a:r>
          </a:p>
          <a:p>
            <a:r>
              <a:rPr lang="en-US" altLang="zh-CN" sz="2400" dirty="0"/>
              <a:t>    if input == </a:t>
            </a:r>
            <a:r>
              <a:rPr lang="en-US" altLang="zh-CN" sz="2400" dirty="0" err="1"/>
              <a:t>eachnumber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    print "</a:t>
            </a:r>
            <a:r>
              <a:rPr lang="zh-CN" altLang="en-US" sz="2400" dirty="0"/>
              <a:t>恭喜你，你被录取了</a:t>
            </a:r>
            <a:r>
              <a:rPr lang="en-US" altLang="zh-CN" sz="2400" dirty="0"/>
              <a:t>"</a:t>
            </a:r>
          </a:p>
          <a:p>
            <a:r>
              <a:rPr lang="en-US" altLang="zh-CN" sz="2400" dirty="0"/>
              <a:t>        break</a:t>
            </a:r>
          </a:p>
          <a:p>
            <a:r>
              <a:rPr lang="en-US" altLang="zh-CN" sz="2400" dirty="0"/>
              <a:t>else:</a:t>
            </a:r>
          </a:p>
          <a:p>
            <a:r>
              <a:rPr lang="en-US" altLang="zh-CN" sz="2400" dirty="0"/>
              <a:t>    print "</a:t>
            </a:r>
            <a:r>
              <a:rPr lang="zh-CN" altLang="en-US" sz="2400" dirty="0"/>
              <a:t>很遗憾，你未被录取。</a:t>
            </a:r>
            <a:r>
              <a:rPr lang="en-US" altLang="zh-CN" sz="2400" dirty="0"/>
              <a:t>"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i</a:t>
            </a:r>
            <a:endParaRPr lang="en-US" altLang="zh-CN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5406315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检查输入的编号是否在编号列表中，如找到一个匹配，则立即退出循环。程序中的</a:t>
            </a:r>
            <a:r>
              <a:rPr lang="en-US" altLang="zh-CN" sz="2400" dirty="0" err="1" smtClean="0"/>
              <a:t>i</a:t>
            </a:r>
            <a:r>
              <a:rPr lang="zh-CN" altLang="en-US" sz="2400" dirty="0" smtClean="0"/>
              <a:t>用于分析循环次数。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260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1268760"/>
            <a:ext cx="799288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open('c:\data\</a:t>
            </a:r>
            <a:r>
              <a:rPr lang="en-US" altLang="zh-CN" sz="2400" dirty="0" err="1"/>
              <a:t>hopedale.txt','r</a:t>
            </a:r>
            <a:r>
              <a:rPr lang="en-US" altLang="zh-CN" sz="2400" dirty="0" smtClean="0"/>
              <a:t>')</a:t>
            </a:r>
          </a:p>
          <a:p>
            <a:r>
              <a:rPr lang="en-US" altLang="zh-CN" sz="2400" dirty="0" smtClean="0"/>
              <a:t>S </a:t>
            </a:r>
            <a:r>
              <a:rPr lang="en-US" altLang="zh-CN" sz="2400" dirty="0"/>
              <a:t>= ''</a:t>
            </a:r>
          </a:p>
          <a:p>
            <a:r>
              <a:rPr lang="en-US" altLang="zh-CN" sz="2400" dirty="0"/>
              <a:t>for line in </a:t>
            </a:r>
            <a:r>
              <a:rPr lang="en-US" altLang="zh-CN" sz="2400" dirty="0" err="1"/>
              <a:t>input_file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if </a:t>
            </a:r>
            <a:r>
              <a:rPr lang="en-US" altLang="zh-CN" sz="2400" dirty="0" err="1"/>
              <a:t>line.startswith</a:t>
            </a:r>
            <a:r>
              <a:rPr lang="en-US" altLang="zh-CN" sz="2400" dirty="0"/>
              <a:t>('#'):continue</a:t>
            </a:r>
          </a:p>
          <a:p>
            <a:r>
              <a:rPr lang="en-US" altLang="zh-CN" sz="2400" dirty="0"/>
              <a:t>    S = S + line</a:t>
            </a:r>
          </a:p>
          <a:p>
            <a:r>
              <a:rPr lang="en-US" altLang="zh-CN" sz="2400" dirty="0" err="1"/>
              <a:t>input_file.close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output_file</a:t>
            </a:r>
            <a:r>
              <a:rPr lang="en-US" altLang="zh-CN" sz="2400" dirty="0"/>
              <a:t> = open("c</a:t>
            </a:r>
            <a:r>
              <a:rPr lang="en-US" altLang="zh-CN" sz="2400" dirty="0" smtClean="0"/>
              <a:t>:\data\New1.txt</a:t>
            </a:r>
            <a:r>
              <a:rPr lang="en-US" altLang="zh-CN" sz="2400" dirty="0"/>
              <a:t>","w")</a:t>
            </a:r>
          </a:p>
          <a:p>
            <a:r>
              <a:rPr lang="en-US" altLang="zh-CN" sz="2400" dirty="0" err="1"/>
              <a:t>output_file.writelines</a:t>
            </a:r>
            <a:r>
              <a:rPr lang="en-US" altLang="zh-CN" sz="2400" dirty="0"/>
              <a:t>(S)</a:t>
            </a:r>
          </a:p>
          <a:p>
            <a:r>
              <a:rPr lang="en-US" altLang="zh-CN" sz="2400" dirty="0" err="1"/>
              <a:t>output_file.close</a:t>
            </a:r>
            <a:r>
              <a:rPr lang="en-US" altLang="zh-CN" sz="2400" dirty="0"/>
              <a:t>()              </a:t>
            </a:r>
          </a:p>
          <a:p>
            <a:r>
              <a:rPr lang="en-US" altLang="zh-CN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584" y="5301208"/>
            <a:ext cx="7560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打开一个文件，去掉</a:t>
            </a:r>
            <a:r>
              <a:rPr lang="en-US" altLang="zh-CN" sz="2400" dirty="0" smtClean="0"/>
              <a:t>#</a:t>
            </a:r>
            <a:r>
              <a:rPr lang="zh-CN" altLang="en-US" sz="2400" dirty="0" smtClean="0"/>
              <a:t>开头的行，再写入到一个新文件。</a:t>
            </a:r>
            <a:endParaRPr lang="zh-CN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580112" y="2276872"/>
            <a:ext cx="316835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如果读入的行以</a:t>
            </a:r>
            <a:r>
              <a:rPr lang="en-US" altLang="zh-CN" dirty="0" smtClean="0"/>
              <a:t>#</a:t>
            </a:r>
            <a:r>
              <a:rPr lang="zh-CN" altLang="en-US" dirty="0" smtClean="0"/>
              <a:t>开头，不执行以下语句，继续下一个循环。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56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有些软件是把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作为</a:t>
            </a:r>
            <a:r>
              <a:rPr lang="zh-CN" altLang="en-US" dirty="0"/>
              <a:t>其</a:t>
            </a:r>
            <a:r>
              <a:rPr lang="zh-CN" altLang="en-US" dirty="0" smtClean="0"/>
              <a:t>组成部分，如</a:t>
            </a:r>
            <a:r>
              <a:rPr lang="en-US" altLang="zh-CN" dirty="0" smtClean="0"/>
              <a:t>ArcGIS Desktop</a:t>
            </a:r>
            <a:r>
              <a:rPr lang="zh-CN" altLang="en-US" dirty="0" smtClean="0"/>
              <a:t>，在安装</a:t>
            </a:r>
            <a:r>
              <a:rPr lang="en-US" altLang="zh-CN" dirty="0"/>
              <a:t>ArcGIS </a:t>
            </a:r>
            <a:r>
              <a:rPr lang="en-US" altLang="zh-CN" dirty="0" smtClean="0"/>
              <a:t>Desktop</a:t>
            </a:r>
            <a:r>
              <a:rPr lang="zh-CN" altLang="en-US" dirty="0" smtClean="0"/>
              <a:t>时，同时安装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软件。</a:t>
            </a:r>
            <a:endParaRPr lang="en-US" altLang="zh-CN" dirty="0" smtClean="0"/>
          </a:p>
          <a:p>
            <a:r>
              <a:rPr lang="zh-CN" altLang="en-US" dirty="0" smtClean="0"/>
              <a:t>集成</a:t>
            </a:r>
            <a:r>
              <a:rPr lang="zh-CN" altLang="en-US" dirty="0"/>
              <a:t>在</a:t>
            </a:r>
            <a:r>
              <a:rPr lang="en-US" altLang="zh-CN" dirty="0"/>
              <a:t>ArcGIS10.1</a:t>
            </a:r>
            <a:r>
              <a:rPr lang="zh-CN" altLang="en-US" dirty="0"/>
              <a:t>中的</a:t>
            </a:r>
            <a:r>
              <a:rPr lang="en-US" altLang="zh-CN" dirty="0"/>
              <a:t>Python</a:t>
            </a:r>
            <a:r>
              <a:rPr lang="zh-CN" altLang="en-US" dirty="0"/>
              <a:t>版本为</a:t>
            </a:r>
            <a:r>
              <a:rPr lang="en-US" altLang="zh-CN" dirty="0"/>
              <a:t>2.7.2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7508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419872" y="476672"/>
            <a:ext cx="2736304" cy="868958"/>
          </a:xfrm>
          <a:extLst/>
        </p:spPr>
        <p:txBody>
          <a:bodyPr/>
          <a:lstStyle/>
          <a:p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pass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语句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425355"/>
          </a:xfrm>
        </p:spPr>
        <p:txBody>
          <a:bodyPr/>
          <a:lstStyle/>
          <a:p>
            <a:r>
              <a:rPr lang="zh-CN" altLang="en-US" dirty="0" smtClean="0"/>
              <a:t>在语句块中</a:t>
            </a:r>
            <a:r>
              <a:rPr lang="zh-CN" altLang="en-US" dirty="0"/>
              <a:t>如果</a:t>
            </a:r>
            <a:r>
              <a:rPr lang="zh-CN" altLang="en-US" dirty="0" smtClean="0"/>
              <a:t>不写任何语句，解释器就会提示错误。如果为了搭建程序框架或进行异常处理，可使用</a:t>
            </a:r>
            <a:r>
              <a:rPr lang="en-US" altLang="zh-CN" dirty="0" smtClean="0"/>
              <a:t>pass</a:t>
            </a:r>
            <a:r>
              <a:rPr lang="zh-CN" altLang="en-US" dirty="0" smtClean="0"/>
              <a:t>语句，表示“不做任何事”。</a:t>
            </a:r>
            <a:endParaRPr lang="en-US" altLang="zh-CN" dirty="0" smtClean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1600" y="40466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11892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123728" y="1916832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if </a:t>
            </a:r>
            <a:r>
              <a:rPr lang="en-US" altLang="zh-CN" sz="2400" dirty="0" err="1"/>
              <a:t>user_choice</a:t>
            </a:r>
            <a:r>
              <a:rPr lang="en-US" altLang="zh-CN" sz="2400" dirty="0"/>
              <a:t> == '</a:t>
            </a:r>
            <a:r>
              <a:rPr lang="en-US" altLang="zh-CN" sz="2400" dirty="0" err="1"/>
              <a:t>do_calc</a:t>
            </a:r>
            <a:r>
              <a:rPr lang="en-US" altLang="zh-CN" sz="2400" dirty="0"/>
              <a:t>':</a:t>
            </a:r>
          </a:p>
          <a:p>
            <a:r>
              <a:rPr lang="en-US" altLang="zh-CN" sz="2400" dirty="0"/>
              <a:t>    pass</a:t>
            </a:r>
          </a:p>
          <a:p>
            <a:r>
              <a:rPr lang="en-US" altLang="zh-CN" sz="2400" dirty="0"/>
              <a:t>else:</a:t>
            </a:r>
          </a:p>
          <a:p>
            <a:r>
              <a:rPr lang="en-US" altLang="zh-CN" sz="2400" dirty="0"/>
              <a:t>    pass</a:t>
            </a:r>
            <a:endParaRPr lang="zh-CN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39752" y="4437112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利用</a:t>
            </a:r>
            <a:r>
              <a:rPr lang="en-US" altLang="zh-CN" sz="2400" dirty="0" smtClean="0"/>
              <a:t>pass</a:t>
            </a:r>
            <a:r>
              <a:rPr lang="zh-CN" altLang="en-US" sz="2400" dirty="0" smtClean="0"/>
              <a:t>语句确定程序结构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212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 smtClean="0"/>
              <a:t>语句</a:t>
            </a:r>
            <a:endParaRPr lang="en-US" altLang="zh-CN" dirty="0"/>
          </a:p>
          <a:p>
            <a:r>
              <a:rPr kumimoji="1" lang="zh-CN" altLang="en-US" b="1" u="sng" dirty="0">
                <a:solidFill>
                  <a:schemeClr val="accent2"/>
                </a:solidFill>
              </a:rPr>
              <a:t>函数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/>
              <a:t>高级主题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612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zh-CN" altLang="en-US" dirty="0" smtClean="0"/>
              <a:t>函数是</a:t>
            </a:r>
            <a:r>
              <a:rPr lang="zh-CN" altLang="en-US" dirty="0"/>
              <a:t>用来完成特定功能的独立的程序代码</a:t>
            </a:r>
            <a:r>
              <a:rPr lang="zh-CN" altLang="en-US" dirty="0" smtClean="0"/>
              <a:t>，可以被其它代码调用，函数</a:t>
            </a:r>
            <a:r>
              <a:rPr lang="zh-CN" altLang="en-US" dirty="0"/>
              <a:t>在调用</a:t>
            </a:r>
            <a:r>
              <a:rPr lang="zh-CN" altLang="en-US" dirty="0" smtClean="0"/>
              <a:t>时</a:t>
            </a:r>
            <a:r>
              <a:rPr lang="zh-CN" altLang="en-US" dirty="0"/>
              <a:t>可</a:t>
            </a:r>
            <a:r>
              <a:rPr lang="zh-CN" altLang="en-US" dirty="0" smtClean="0"/>
              <a:t>通过参数传递返回</a:t>
            </a:r>
            <a:r>
              <a:rPr lang="zh-CN" altLang="en-US" dirty="0"/>
              <a:t>一</a:t>
            </a:r>
            <a:r>
              <a:rPr lang="zh-CN" altLang="en-US" dirty="0" smtClean="0"/>
              <a:t>个结果对象。</a:t>
            </a:r>
            <a:endParaRPr lang="en-US" altLang="zh-CN" dirty="0" smtClean="0"/>
          </a:p>
          <a:p>
            <a:r>
              <a:rPr lang="zh-CN" altLang="en-US" dirty="0" smtClean="0"/>
              <a:t>利用函数一方面可以使代码重用，另一方面，可以对复杂的程序进行任务分解。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2527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r>
              <a:rPr lang="zh-CN" altLang="en-US" dirty="0" smtClean="0"/>
              <a:t>函数不是独立的，而是包含在相应的模块中。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标准库中有大量的模块，每个模块又有很多函数。</a:t>
            </a:r>
            <a:endParaRPr lang="en-US" altLang="zh-CN" dirty="0" smtClean="0"/>
          </a:p>
          <a:p>
            <a:r>
              <a:rPr lang="en-US" altLang="zh-CN" dirty="0" smtClean="0"/>
              <a:t>_</a:t>
            </a:r>
            <a:r>
              <a:rPr lang="en-US" altLang="zh-CN" dirty="0" err="1" smtClean="0"/>
              <a:t>builtins</a:t>
            </a:r>
            <a:r>
              <a:rPr lang="en-US" altLang="zh-CN" dirty="0"/>
              <a:t>_</a:t>
            </a:r>
            <a:r>
              <a:rPr lang="zh-CN" altLang="en-US" dirty="0"/>
              <a:t>模块</a:t>
            </a:r>
            <a:r>
              <a:rPr lang="zh-CN" altLang="en-US" dirty="0" smtClean="0"/>
              <a:t>中的函数称为内置</a:t>
            </a:r>
            <a:r>
              <a:rPr lang="zh-CN" altLang="en-US" dirty="0"/>
              <a:t>函数，在启动</a:t>
            </a:r>
            <a:r>
              <a:rPr lang="en-US" altLang="zh-CN" dirty="0"/>
              <a:t>Python</a:t>
            </a:r>
            <a:r>
              <a:rPr lang="zh-CN" altLang="en-US" dirty="0"/>
              <a:t>时，</a:t>
            </a:r>
            <a:r>
              <a:rPr lang="en-US" altLang="zh-CN" dirty="0"/>
              <a:t>_</a:t>
            </a:r>
            <a:r>
              <a:rPr lang="en-US" altLang="zh-CN" dirty="0" err="1"/>
              <a:t>builtins</a:t>
            </a:r>
            <a:r>
              <a:rPr lang="en-US" altLang="zh-CN" dirty="0"/>
              <a:t>_</a:t>
            </a:r>
            <a:r>
              <a:rPr lang="zh-CN" altLang="en-US" dirty="0"/>
              <a:t>模块就被载入到内存中，因此，内置函数可以直接使用的</a:t>
            </a:r>
            <a:r>
              <a:rPr lang="zh-CN" altLang="en-US" dirty="0" smtClean="0"/>
              <a:t>；其它</a:t>
            </a:r>
            <a:r>
              <a:rPr lang="zh-CN" altLang="en-US" dirty="0"/>
              <a:t>模块</a:t>
            </a:r>
            <a:r>
              <a:rPr lang="zh-CN" altLang="en-US" dirty="0" smtClean="0"/>
              <a:t>中的函数需要</a:t>
            </a:r>
            <a:r>
              <a:rPr lang="zh-CN" altLang="en-US" dirty="0"/>
              <a:t>用</a:t>
            </a:r>
            <a:r>
              <a:rPr lang="en-US" altLang="zh-CN" dirty="0"/>
              <a:t>import</a:t>
            </a:r>
            <a:r>
              <a:rPr lang="zh-CN" altLang="en-US" dirty="0"/>
              <a:t>语句导入到</a:t>
            </a:r>
            <a:r>
              <a:rPr lang="zh-CN" altLang="en-US" dirty="0" smtClean="0"/>
              <a:t>内存后才能使用。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25561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用户</a:t>
            </a:r>
            <a:r>
              <a:rPr lang="zh-CN" altLang="en-US" dirty="0"/>
              <a:t>也可以在自己的模块中创建自定义的</a:t>
            </a:r>
            <a:r>
              <a:rPr lang="en-US" altLang="zh-CN" dirty="0"/>
              <a:t>Python</a:t>
            </a:r>
            <a:r>
              <a:rPr lang="zh-CN" altLang="en-US" dirty="0"/>
              <a:t>函数。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179426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87824" y="476672"/>
            <a:ext cx="3096344" cy="86895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内置</a:t>
            </a:r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函数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中的内置</a:t>
            </a:r>
            <a:r>
              <a:rPr lang="zh-CN" altLang="en-US" dirty="0"/>
              <a:t>函数是用于完成常见任务的函数，我们可以在</a:t>
            </a:r>
            <a:r>
              <a:rPr lang="en-US" altLang="zh-CN" dirty="0"/>
              <a:t>Python</a:t>
            </a:r>
            <a:r>
              <a:rPr lang="zh-CN" altLang="en-US" dirty="0"/>
              <a:t>文档看到有哪些内置函数以及每个内置函数的介绍。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87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81" y="1268761"/>
            <a:ext cx="8324383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3347864" y="5877272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内置</a:t>
            </a:r>
            <a:r>
              <a:rPr lang="zh-CN" altLang="en-US" sz="2400" dirty="0" smtClean="0"/>
              <a:t>函数</a:t>
            </a:r>
            <a:r>
              <a:rPr lang="zh-CN" altLang="en-US" sz="2400" dirty="0"/>
              <a:t>列表</a:t>
            </a:r>
          </a:p>
        </p:txBody>
      </p:sp>
    </p:spTree>
    <p:extLst>
      <p:ext uri="{BB962C8B-B14F-4D97-AF65-F5344CB8AC3E}">
        <p14:creationId xmlns:p14="http://schemas.microsoft.com/office/powerpoint/2010/main" val="70697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4"/>
          <a:stretch/>
        </p:blipFill>
        <p:spPr bwMode="auto">
          <a:xfrm>
            <a:off x="179512" y="656692"/>
            <a:ext cx="8698566" cy="5123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3419871" y="5877272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内置</a:t>
            </a:r>
            <a:r>
              <a:rPr lang="zh-CN" altLang="en-US" sz="2400" dirty="0" smtClean="0"/>
              <a:t>函数介绍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2604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内置函数可分为：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对象操作函数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数值运算函数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类型转换函数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序列操作函数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…</a:t>
            </a:r>
            <a:r>
              <a:rPr lang="en-US" altLang="zh-CN" dirty="0" smtClean="0"/>
              <a:t>…</a:t>
            </a:r>
          </a:p>
          <a:p>
            <a:pPr lvl="1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50379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Windows</a:t>
            </a:r>
            <a:r>
              <a:rPr lang="zh-CN" altLang="en-US" dirty="0"/>
              <a:t>中，</a:t>
            </a:r>
            <a:r>
              <a:rPr lang="en-US" altLang="zh-CN" dirty="0"/>
              <a:t>Python</a:t>
            </a:r>
            <a:r>
              <a:rPr lang="zh-CN" altLang="en-US" dirty="0"/>
              <a:t>默认的</a:t>
            </a:r>
            <a:r>
              <a:rPr lang="zh-CN" altLang="en-US" dirty="0" smtClean="0"/>
              <a:t>安装</a:t>
            </a:r>
            <a:r>
              <a:rPr lang="zh-CN" altLang="en-US" dirty="0"/>
              <a:t>目录</a:t>
            </a:r>
            <a:r>
              <a:rPr lang="zh-CN" altLang="en-US" dirty="0" smtClean="0"/>
              <a:t>是</a:t>
            </a:r>
            <a:r>
              <a:rPr lang="en-US" altLang="zh-CN" dirty="0"/>
              <a:t>c:\Pythonxx</a:t>
            </a:r>
            <a:r>
              <a:rPr lang="zh-CN" altLang="en-US" dirty="0"/>
              <a:t>（</a:t>
            </a:r>
            <a:r>
              <a:rPr lang="en-US" altLang="zh-CN" dirty="0"/>
              <a:t>xx</a:t>
            </a:r>
            <a:r>
              <a:rPr lang="zh-CN" altLang="en-US" dirty="0"/>
              <a:t>表示版本号，如</a:t>
            </a:r>
            <a:r>
              <a:rPr lang="en-US" altLang="zh-CN" dirty="0"/>
              <a:t>27</a:t>
            </a:r>
            <a:r>
              <a:rPr lang="zh-CN" altLang="en-US" dirty="0"/>
              <a:t>）。安装后，会产生许多组件。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636912"/>
            <a:ext cx="2600300" cy="32194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3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582137"/>
              </p:ext>
            </p:extLst>
          </p:nvPr>
        </p:nvGraphicFramePr>
        <p:xfrm>
          <a:off x="467544" y="1412776"/>
          <a:ext cx="8352928" cy="4345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352"/>
                <a:gridCol w="5184576"/>
              </a:tblGrid>
              <a:tr h="4555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70986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type(</a:t>
                      </a:r>
                      <a:r>
                        <a:rPr lang="en-US" altLang="zh-CN" sz="2000" i="1" dirty="0" smtClean="0"/>
                        <a:t>object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返回对象类型，如</a:t>
                      </a:r>
                      <a:r>
                        <a:rPr lang="en-US" altLang="zh-CN" sz="2000" dirty="0" smtClean="0"/>
                        <a:t>type(“a”)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&lt;type '</a:t>
                      </a:r>
                      <a:r>
                        <a:rPr lang="en-US" altLang="zh-CN" sz="2000" dirty="0" err="1" smtClean="0"/>
                        <a:t>str</a:t>
                      </a:r>
                      <a:r>
                        <a:rPr lang="en-US" altLang="zh-CN" sz="2000" dirty="0" smtClean="0"/>
                        <a:t>'&gt;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dir</a:t>
                      </a:r>
                      <a:r>
                        <a:rPr lang="en-US" altLang="zh-CN" sz="2000" dirty="0" smtClean="0"/>
                        <a:t>(</a:t>
                      </a:r>
                      <a:r>
                        <a:rPr lang="en-US" altLang="zh-CN" sz="2000" i="1" dirty="0" smtClean="0"/>
                        <a:t>object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返回对象的属性和方法列表，如</a:t>
                      </a:r>
                      <a:r>
                        <a:rPr lang="en-US" altLang="zh-CN" dirty="0" err="1" smtClean="0"/>
                        <a:t>dir</a:t>
                      </a:r>
                      <a:r>
                        <a:rPr lang="en-US" altLang="zh-CN" dirty="0" smtClean="0"/>
                        <a:t>(‘a’)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help(</a:t>
                      </a:r>
                      <a:r>
                        <a:rPr lang="en-US" altLang="zh-CN" sz="2000" i="1" dirty="0" smtClean="0"/>
                        <a:t>object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返回对象的帮助信息，如</a:t>
                      </a:r>
                      <a:r>
                        <a:rPr lang="en-US" altLang="zh-CN" dirty="0" smtClean="0"/>
                        <a:t>help(“abs”)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id(</a:t>
                      </a:r>
                      <a:r>
                        <a:rPr lang="en-US" altLang="zh-CN" sz="2000" i="1" dirty="0" smtClean="0"/>
                        <a:t>object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返回对象的</a:t>
                      </a:r>
                      <a:r>
                        <a:rPr lang="en-US" altLang="zh-CN" sz="2000" dirty="0" smtClean="0"/>
                        <a:t>id</a:t>
                      </a:r>
                      <a:r>
                        <a:rPr lang="zh-CN" altLang="en-US" sz="2000" dirty="0" smtClean="0"/>
                        <a:t>值，该值在对象生命周期中是唯一。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isinstance</a:t>
                      </a:r>
                      <a:r>
                        <a:rPr lang="en-US" altLang="zh-CN" sz="2000" dirty="0" smtClean="0"/>
                        <a:t>(</a:t>
                      </a:r>
                      <a:r>
                        <a:rPr lang="en-US" altLang="zh-CN" sz="2000" i="1" dirty="0" smtClean="0"/>
                        <a:t>object</a:t>
                      </a:r>
                      <a:r>
                        <a:rPr lang="en-US" altLang="zh-CN" sz="2000" dirty="0" smtClean="0"/>
                        <a:t>, </a:t>
                      </a:r>
                      <a:r>
                        <a:rPr lang="en-US" altLang="zh-CN" sz="2000" i="1" dirty="0" err="1" smtClean="0"/>
                        <a:t>classinfo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如果对象是</a:t>
                      </a:r>
                      <a:r>
                        <a:rPr lang="en-US" altLang="zh-CN" sz="2000" dirty="0" err="1" smtClean="0"/>
                        <a:t>classinfo</a:t>
                      </a:r>
                      <a:r>
                        <a:rPr lang="zh-CN" altLang="en-US" sz="2000" dirty="0" smtClean="0"/>
                        <a:t>中的一个实例，则返回</a:t>
                      </a:r>
                      <a:r>
                        <a:rPr lang="en-US" altLang="zh-CN" sz="2000" dirty="0" smtClean="0"/>
                        <a:t>True</a:t>
                      </a:r>
                      <a:r>
                        <a:rPr lang="zh-CN" altLang="en-US" sz="2000" dirty="0" smtClean="0"/>
                        <a:t>，否则，返回</a:t>
                      </a:r>
                      <a:r>
                        <a:rPr lang="en-US" altLang="zh-CN" sz="2000" dirty="0" smtClean="0"/>
                        <a:t>False</a:t>
                      </a:r>
                      <a:r>
                        <a:rPr lang="zh-CN" altLang="en-US" sz="2000" dirty="0" smtClean="0"/>
                        <a:t>，如</a:t>
                      </a:r>
                      <a:r>
                        <a:rPr lang="en-US" altLang="zh-CN" sz="2000" dirty="0" err="1" smtClean="0"/>
                        <a:t>isinstance</a:t>
                      </a:r>
                      <a:r>
                        <a:rPr lang="en-US" altLang="zh-CN" sz="2000" dirty="0" smtClean="0"/>
                        <a:t>(1,(</a:t>
                      </a:r>
                      <a:r>
                        <a:rPr lang="en-US" altLang="zh-CN" sz="2000" dirty="0" err="1" smtClean="0"/>
                        <a:t>int,long,float</a:t>
                      </a:r>
                      <a:r>
                        <a:rPr lang="en-US" altLang="zh-CN" sz="2000" dirty="0" smtClean="0"/>
                        <a:t>))</a:t>
                      </a:r>
                      <a:endParaRPr lang="zh-CN" altLang="en-US" sz="2000" dirty="0"/>
                    </a:p>
                  </a:txBody>
                  <a:tcPr/>
                </a:tc>
              </a:tr>
              <a:tr h="56487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cmp</a:t>
                      </a:r>
                      <a:r>
                        <a:rPr lang="en-US" altLang="zh-CN" sz="2000" dirty="0" smtClean="0"/>
                        <a:t>(</a:t>
                      </a:r>
                      <a:r>
                        <a:rPr lang="en-US" altLang="zh-CN" sz="2000" i="1" dirty="0" smtClean="0"/>
                        <a:t>x</a:t>
                      </a:r>
                      <a:r>
                        <a:rPr lang="en-US" altLang="zh-CN" sz="2000" dirty="0" smtClean="0"/>
                        <a:t>, </a:t>
                      </a:r>
                      <a:r>
                        <a:rPr lang="en-US" altLang="zh-CN" sz="2000" i="1" dirty="0" smtClean="0"/>
                        <a:t>y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比较两个对象</a:t>
                      </a:r>
                      <a:r>
                        <a:rPr lang="en-US" altLang="zh-CN" sz="2000" i="1" dirty="0" smtClean="0"/>
                        <a:t>x</a:t>
                      </a:r>
                      <a:r>
                        <a:rPr lang="zh-CN" altLang="en-US" sz="2000" dirty="0" smtClean="0"/>
                        <a:t>和</a:t>
                      </a:r>
                      <a:r>
                        <a:rPr lang="en-US" altLang="zh-CN" sz="2000" i="1" dirty="0" smtClean="0"/>
                        <a:t>y</a:t>
                      </a:r>
                      <a:r>
                        <a:rPr lang="zh-CN" altLang="en-US" sz="2000" dirty="0" smtClean="0"/>
                        <a:t>，如果</a:t>
                      </a:r>
                      <a:r>
                        <a:rPr lang="en-US" altLang="zh-CN" sz="2000" dirty="0" smtClean="0"/>
                        <a:t>x &gt; y</a:t>
                      </a:r>
                      <a:r>
                        <a:rPr lang="zh-CN" altLang="en-US" sz="2000" dirty="0" smtClean="0"/>
                        <a:t>，返回正值，如果</a:t>
                      </a:r>
                      <a:r>
                        <a:rPr lang="en-US" altLang="zh-CN" sz="2000" dirty="0" smtClean="0"/>
                        <a:t>x == y</a:t>
                      </a:r>
                      <a:r>
                        <a:rPr lang="zh-CN" altLang="en-US" sz="2000" dirty="0" smtClean="0"/>
                        <a:t>，返回</a:t>
                      </a:r>
                      <a:r>
                        <a:rPr lang="en-US" altLang="zh-CN" sz="2000" dirty="0" smtClean="0"/>
                        <a:t>0</a:t>
                      </a:r>
                      <a:r>
                        <a:rPr lang="zh-CN" altLang="en-US" sz="2000" dirty="0" smtClean="0"/>
                        <a:t>，</a:t>
                      </a:r>
                      <a:r>
                        <a:rPr lang="en-US" altLang="zh-CN" sz="2000" dirty="0" smtClean="0"/>
                        <a:t>x &lt; y</a:t>
                      </a:r>
                      <a:r>
                        <a:rPr lang="zh-CN" altLang="en-US" sz="2000" dirty="0" smtClean="0"/>
                        <a:t>返回负值。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75856" y="847359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对象操作函数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5201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97912" y="692696"/>
            <a:ext cx="81505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/>
              <a:t>&gt;&gt;&gt; </a:t>
            </a:r>
            <a:r>
              <a:rPr lang="en-US" altLang="zh-CN" sz="2200" dirty="0" err="1"/>
              <a:t>dir</a:t>
            </a:r>
            <a:r>
              <a:rPr lang="en-US" altLang="zh-CN" sz="2200" dirty="0"/>
              <a:t>("a")</a:t>
            </a:r>
          </a:p>
          <a:p>
            <a:r>
              <a:rPr lang="en-US" altLang="zh-CN" sz="2200" dirty="0"/>
              <a:t>['__add__', '__class__', '__contains__', '__</a:t>
            </a:r>
            <a:r>
              <a:rPr lang="en-US" altLang="zh-CN" sz="2200" dirty="0" err="1"/>
              <a:t>delattr</a:t>
            </a:r>
            <a:r>
              <a:rPr lang="en-US" altLang="zh-CN" sz="2200" dirty="0"/>
              <a:t>__', '__doc__', '__</a:t>
            </a:r>
            <a:r>
              <a:rPr lang="en-US" altLang="zh-CN" sz="2200" dirty="0" err="1"/>
              <a:t>eq</a:t>
            </a:r>
            <a:r>
              <a:rPr lang="en-US" altLang="zh-CN" sz="2200" dirty="0"/>
              <a:t>__', '__format__', '__</a:t>
            </a:r>
            <a:r>
              <a:rPr lang="en-US" altLang="zh-CN" sz="2200" dirty="0" err="1"/>
              <a:t>ge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getattribute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getitem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getnewargs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getslice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gt</a:t>
            </a:r>
            <a:r>
              <a:rPr lang="en-US" altLang="zh-CN" sz="2200" dirty="0"/>
              <a:t>__', '__hash__', '__</a:t>
            </a:r>
            <a:r>
              <a:rPr lang="en-US" altLang="zh-CN" sz="2200" dirty="0" err="1"/>
              <a:t>init</a:t>
            </a:r>
            <a:r>
              <a:rPr lang="en-US" altLang="zh-CN" sz="2200" dirty="0"/>
              <a:t>__', '__le__', '__</a:t>
            </a:r>
            <a:r>
              <a:rPr lang="en-US" altLang="zh-CN" sz="2200" dirty="0" err="1"/>
              <a:t>len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lt</a:t>
            </a:r>
            <a:r>
              <a:rPr lang="en-US" altLang="zh-CN" sz="2200" dirty="0"/>
              <a:t>__', '__mod__', '__</a:t>
            </a:r>
            <a:r>
              <a:rPr lang="en-US" altLang="zh-CN" sz="2200" dirty="0" err="1"/>
              <a:t>mul</a:t>
            </a:r>
            <a:r>
              <a:rPr lang="en-US" altLang="zh-CN" sz="2200" dirty="0"/>
              <a:t>__', '__ne__', '__new__', '__reduce__', '__</a:t>
            </a:r>
            <a:r>
              <a:rPr lang="en-US" altLang="zh-CN" sz="2200" dirty="0" err="1"/>
              <a:t>reduce_ex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repr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rmod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rmul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setattr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sizeof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str</a:t>
            </a:r>
            <a:r>
              <a:rPr lang="en-US" altLang="zh-CN" sz="2200" dirty="0"/>
              <a:t>__', '__</a:t>
            </a:r>
            <a:r>
              <a:rPr lang="en-US" altLang="zh-CN" sz="2200" dirty="0" err="1"/>
              <a:t>subclasshook</a:t>
            </a:r>
            <a:r>
              <a:rPr lang="en-US" altLang="zh-CN" sz="2200" dirty="0"/>
              <a:t>__', '_</a:t>
            </a:r>
            <a:r>
              <a:rPr lang="en-US" altLang="zh-CN" sz="2200" dirty="0" err="1"/>
              <a:t>formatter_field_name_split</a:t>
            </a:r>
            <a:r>
              <a:rPr lang="en-US" altLang="zh-CN" sz="2200" dirty="0"/>
              <a:t>', '_</a:t>
            </a:r>
            <a:r>
              <a:rPr lang="en-US" altLang="zh-CN" sz="2200" dirty="0" err="1"/>
              <a:t>formatter_parser</a:t>
            </a:r>
            <a:r>
              <a:rPr lang="en-US" altLang="zh-CN" sz="2200" dirty="0"/>
              <a:t>', 'capitalize', 'center', 'count', 'decode', 'encode', '</a:t>
            </a:r>
            <a:r>
              <a:rPr lang="en-US" altLang="zh-CN" sz="2200" dirty="0" err="1"/>
              <a:t>endswith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expandtabs</a:t>
            </a:r>
            <a:r>
              <a:rPr lang="en-US" altLang="zh-CN" sz="2200" dirty="0"/>
              <a:t>', 'find', 'format', 'index', '</a:t>
            </a:r>
            <a:r>
              <a:rPr lang="en-US" altLang="zh-CN" sz="2200" dirty="0" err="1"/>
              <a:t>isalnum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isalpha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isdigit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islower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isspace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istitle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isupper</a:t>
            </a:r>
            <a:r>
              <a:rPr lang="en-US" altLang="zh-CN" sz="2200" dirty="0"/>
              <a:t>', 'join', '</a:t>
            </a:r>
            <a:r>
              <a:rPr lang="en-US" altLang="zh-CN" sz="2200" dirty="0" err="1"/>
              <a:t>ljust</a:t>
            </a:r>
            <a:r>
              <a:rPr lang="en-US" altLang="zh-CN" sz="2200" dirty="0"/>
              <a:t>', 'lower', '</a:t>
            </a:r>
            <a:r>
              <a:rPr lang="en-US" altLang="zh-CN" sz="2200" dirty="0" err="1"/>
              <a:t>lstrip</a:t>
            </a:r>
            <a:r>
              <a:rPr lang="en-US" altLang="zh-CN" sz="2200" dirty="0"/>
              <a:t>', 'partition', 'replace', '</a:t>
            </a:r>
            <a:r>
              <a:rPr lang="en-US" altLang="zh-CN" sz="2200" dirty="0" err="1"/>
              <a:t>rfind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rindex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rjust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rpartition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rsplit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rstrip</a:t>
            </a:r>
            <a:r>
              <a:rPr lang="en-US" altLang="zh-CN" sz="2200" dirty="0"/>
              <a:t>', 'split', '</a:t>
            </a:r>
            <a:r>
              <a:rPr lang="en-US" altLang="zh-CN" sz="2200" dirty="0" err="1"/>
              <a:t>splitlines</a:t>
            </a:r>
            <a:r>
              <a:rPr lang="en-US" altLang="zh-CN" sz="2200" dirty="0"/>
              <a:t>', '</a:t>
            </a:r>
            <a:r>
              <a:rPr lang="en-US" altLang="zh-CN" sz="2200" dirty="0" err="1"/>
              <a:t>startswith</a:t>
            </a:r>
            <a:r>
              <a:rPr lang="en-US" altLang="zh-CN" sz="2200" dirty="0"/>
              <a:t>', 'strip', '</a:t>
            </a:r>
            <a:r>
              <a:rPr lang="en-US" altLang="zh-CN" sz="2200" dirty="0" err="1"/>
              <a:t>swapcase</a:t>
            </a:r>
            <a:r>
              <a:rPr lang="en-US" altLang="zh-CN" sz="2200" dirty="0"/>
              <a:t>', 'title', 'translate', 'upper', '</a:t>
            </a:r>
            <a:r>
              <a:rPr lang="en-US" altLang="zh-CN" sz="2200" dirty="0" err="1"/>
              <a:t>zfill</a:t>
            </a:r>
            <a:r>
              <a:rPr lang="en-US" altLang="zh-CN" sz="2200" dirty="0"/>
              <a:t>']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71800" y="5733256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字符串的属性与方法列表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0368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211" y="260648"/>
            <a:ext cx="7211197" cy="5768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55776" y="6093296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返回</a:t>
            </a:r>
            <a:r>
              <a:rPr lang="en-US" altLang="zh-CN" sz="2400" dirty="0" smtClean="0"/>
              <a:t>sys</a:t>
            </a:r>
            <a:r>
              <a:rPr lang="zh-CN" altLang="en-US" sz="2400" dirty="0" smtClean="0"/>
              <a:t>模块的帮助信息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095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120168"/>
              </p:ext>
            </p:extLst>
          </p:nvPr>
        </p:nvGraphicFramePr>
        <p:xfrm>
          <a:off x="467544" y="1844825"/>
          <a:ext cx="8352928" cy="3743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256"/>
                <a:gridCol w="6048672"/>
              </a:tblGrid>
              <a:tr h="4555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83981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abs(</a:t>
                      </a:r>
                      <a:r>
                        <a:rPr lang="en-US" altLang="zh-CN" sz="2000" i="1" dirty="0" smtClean="0"/>
                        <a:t>x</a:t>
                      </a:r>
                      <a:r>
                        <a:rPr lang="en-US" altLang="zh-CN" sz="2000" dirty="0" smtClean="0"/>
                        <a:t>)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返回数值的绝对值，如</a:t>
                      </a:r>
                      <a:r>
                        <a:rPr lang="en-US" altLang="zh-CN" sz="2000" dirty="0" smtClean="0"/>
                        <a:t>abs(-1)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1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570986"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divmod</a:t>
                      </a:r>
                      <a:r>
                        <a:rPr lang="en-US" altLang="zh-CN" sz="2000" dirty="0" smtClean="0"/>
                        <a:t>(</a:t>
                      </a:r>
                      <a:r>
                        <a:rPr lang="en-US" altLang="zh-CN" sz="2000" i="1" dirty="0" smtClean="0"/>
                        <a:t>a, b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除法和取余运算结合，返回一个包含商和余数的元组，如</a:t>
                      </a:r>
                      <a:r>
                        <a:rPr lang="en-US" altLang="zh-CN" sz="2000" dirty="0" err="1" smtClean="0"/>
                        <a:t>divmod</a:t>
                      </a:r>
                      <a:r>
                        <a:rPr lang="en-US" altLang="zh-CN" sz="2000" dirty="0" smtClean="0"/>
                        <a:t>(9,4)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(2, 1)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pow</a:t>
                      </a:r>
                      <a:r>
                        <a:rPr lang="en-US" altLang="zh-CN" sz="2000" dirty="0" smtClean="0"/>
                        <a:t>(x, y[, z]) </a:t>
                      </a:r>
                    </a:p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指数运算，如</a:t>
                      </a:r>
                      <a:r>
                        <a:rPr lang="en-US" altLang="zh-CN" sz="2000" dirty="0" err="1" smtClean="0"/>
                        <a:t>pow</a:t>
                      </a:r>
                      <a:r>
                        <a:rPr lang="en-US" altLang="zh-CN" sz="2000" dirty="0" smtClean="0"/>
                        <a:t>(2,3)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8</a:t>
                      </a:r>
                      <a:r>
                        <a:rPr lang="zh-CN" altLang="en-US" sz="2000" dirty="0" smtClean="0"/>
                        <a:t>。如有</a:t>
                      </a:r>
                      <a:r>
                        <a:rPr lang="en-US" altLang="zh-CN" sz="2000" dirty="0" smtClean="0"/>
                        <a:t>z</a:t>
                      </a:r>
                      <a:r>
                        <a:rPr lang="zh-CN" altLang="en-US" sz="2000" dirty="0" smtClean="0"/>
                        <a:t>值，则利用</a:t>
                      </a:r>
                      <a:r>
                        <a:rPr lang="en-US" altLang="zh-CN" sz="2000" dirty="0" smtClean="0"/>
                        <a:t>z</a:t>
                      </a:r>
                      <a:r>
                        <a:rPr lang="zh-CN" altLang="en-US" sz="2000" dirty="0" smtClean="0"/>
                        <a:t>值进行取余运算。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round(x[, n]) 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四舍五入运算，</a:t>
                      </a:r>
                      <a:r>
                        <a:rPr lang="en-US" altLang="zh-CN" sz="2000" dirty="0" smtClean="0"/>
                        <a:t>n</a:t>
                      </a:r>
                      <a:r>
                        <a:rPr lang="zh-CN" altLang="en-US" sz="2000" dirty="0" smtClean="0"/>
                        <a:t>为小数位，缺省为</a:t>
                      </a:r>
                      <a:r>
                        <a:rPr lang="en-US" altLang="zh-CN" sz="2000" dirty="0" smtClean="0"/>
                        <a:t>0</a:t>
                      </a:r>
                      <a:r>
                        <a:rPr lang="zh-CN" altLang="en-US" sz="2000" dirty="0" smtClean="0"/>
                        <a:t>，如</a:t>
                      </a:r>
                      <a:endParaRPr lang="en-US" altLang="zh-CN" sz="2000" dirty="0" smtClean="0"/>
                    </a:p>
                    <a:p>
                      <a:r>
                        <a:rPr lang="en-US" altLang="zh-CN" sz="2000" dirty="0" smtClean="0"/>
                        <a:t>print round(4.0/3.0,2)</a:t>
                      </a:r>
                      <a:r>
                        <a:rPr lang="zh-CN" altLang="en-US" sz="2000" dirty="0" smtClean="0"/>
                        <a:t>显示</a:t>
                      </a:r>
                      <a:r>
                        <a:rPr lang="en-US" altLang="zh-CN" sz="2000" dirty="0" smtClean="0"/>
                        <a:t>1.33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56487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coerce(</a:t>
                      </a:r>
                      <a:r>
                        <a:rPr lang="en-US" altLang="zh-CN" sz="2000" dirty="0" err="1" smtClean="0"/>
                        <a:t>x,y</a:t>
                      </a:r>
                      <a:r>
                        <a:rPr lang="en-US" altLang="zh-CN" sz="2000" dirty="0" smtClean="0"/>
                        <a:t>)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将</a:t>
                      </a:r>
                      <a:r>
                        <a:rPr lang="en-US" altLang="zh-CN" sz="2000" dirty="0" smtClean="0"/>
                        <a:t>x</a:t>
                      </a:r>
                      <a:r>
                        <a:rPr lang="zh-CN" altLang="en-US" sz="2000" dirty="0" smtClean="0"/>
                        <a:t>和</a:t>
                      </a:r>
                      <a:r>
                        <a:rPr lang="en-US" altLang="zh-CN" sz="2000" dirty="0" smtClean="0"/>
                        <a:t>y</a:t>
                      </a:r>
                      <a:r>
                        <a:rPr lang="zh-CN" altLang="en-US" sz="2000" dirty="0" smtClean="0"/>
                        <a:t>转换为同一类型，然后以一个元组的形式返回，如</a:t>
                      </a:r>
                      <a:r>
                        <a:rPr lang="en-US" altLang="zh-CN" sz="2000" dirty="0" smtClean="0"/>
                        <a:t>coerce(1,2.1)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(1.0, 2.1)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47864" y="1078193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数值运算函数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6471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606036"/>
              </p:ext>
            </p:extLst>
          </p:nvPr>
        </p:nvGraphicFramePr>
        <p:xfrm>
          <a:off x="467544" y="1844825"/>
          <a:ext cx="8352928" cy="42868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400"/>
                <a:gridCol w="4752528"/>
              </a:tblGrid>
              <a:tr h="4555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83981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int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smtClean="0"/>
                        <a:t>long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smtClean="0"/>
                        <a:t>float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smtClean="0"/>
                        <a:t>complex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转换字符串或数字为相应类型（整型 、长整型、浮点型和复数型）。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83981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bool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转换值为布尔值，如</a:t>
                      </a:r>
                      <a:r>
                        <a:rPr lang="en-US" altLang="zh-CN" sz="2000" dirty="0" err="1" smtClean="0"/>
                        <a:t>bool</a:t>
                      </a:r>
                      <a:r>
                        <a:rPr lang="en-US" altLang="zh-CN" sz="2000" dirty="0" smtClean="0"/>
                        <a:t>(1)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83981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str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对象转换成可打印字符串</a:t>
                      </a:r>
                      <a:endParaRPr lang="zh-CN" altLang="en-US" sz="2000" dirty="0"/>
                    </a:p>
                  </a:txBody>
                  <a:tcPr/>
                </a:tc>
              </a:tr>
              <a:tr h="570986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list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smtClean="0"/>
                        <a:t>tuple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把序列分别转换为列表和元组，如</a:t>
                      </a:r>
                      <a:r>
                        <a:rPr lang="en-US" altLang="zh-CN" sz="2000" dirty="0" smtClean="0"/>
                        <a:t>list(‘</a:t>
                      </a:r>
                      <a:r>
                        <a:rPr lang="en-US" altLang="zh-CN" sz="2000" dirty="0" err="1" smtClean="0"/>
                        <a:t>abc</a:t>
                      </a:r>
                      <a:r>
                        <a:rPr lang="en-US" altLang="zh-CN" sz="2000" dirty="0" smtClean="0"/>
                        <a:t>’)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[‘a’, ‘b’, ‘c’]</a:t>
                      </a:r>
                      <a:r>
                        <a:rPr lang="zh-CN" altLang="en-US" sz="2000" dirty="0" smtClean="0"/>
                        <a:t>；</a:t>
                      </a:r>
                      <a:r>
                        <a:rPr lang="en-US" altLang="zh-CN" sz="2000" dirty="0" smtClean="0"/>
                        <a:t>tuple(‘</a:t>
                      </a:r>
                      <a:r>
                        <a:rPr lang="en-US" altLang="zh-CN" sz="2000" dirty="0" err="1" smtClean="0"/>
                        <a:t>abc</a:t>
                      </a:r>
                      <a:r>
                        <a:rPr lang="en-US" altLang="zh-CN" sz="2000" dirty="0" smtClean="0"/>
                        <a:t>’)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(‘a’, ‘b’, ‘c’)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45550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hex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err="1" smtClean="0"/>
                        <a:t>oct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把整数转换为</a:t>
                      </a:r>
                      <a:r>
                        <a:rPr lang="en-US" altLang="zh-CN" sz="2000" dirty="0" smtClean="0"/>
                        <a:t>16</a:t>
                      </a:r>
                      <a:r>
                        <a:rPr lang="zh-CN" altLang="en-US" sz="2000" dirty="0" smtClean="0"/>
                        <a:t>进制和</a:t>
                      </a:r>
                      <a:r>
                        <a:rPr lang="en-US" altLang="zh-CN" sz="2000" dirty="0" smtClean="0"/>
                        <a:t>8</a:t>
                      </a:r>
                      <a:r>
                        <a:rPr lang="zh-CN" altLang="en-US" sz="2000" smtClean="0"/>
                        <a:t>进制字符串</a:t>
                      </a:r>
                      <a:endParaRPr lang="zh-CN" altLang="en-US" sz="2000" dirty="0"/>
                    </a:p>
                  </a:txBody>
                  <a:tcPr/>
                </a:tc>
              </a:tr>
              <a:tr h="56487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 smtClean="0"/>
                        <a:t>ord</a:t>
                      </a:r>
                      <a:r>
                        <a:rPr lang="zh-CN" altLang="en-US" sz="2000" dirty="0" smtClean="0"/>
                        <a:t>、</a:t>
                      </a:r>
                      <a:r>
                        <a:rPr lang="en-US" altLang="zh-CN" sz="2000" dirty="0" err="1" smtClean="0"/>
                        <a:t>chr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在</a:t>
                      </a:r>
                      <a:r>
                        <a:rPr lang="en-US" altLang="zh-CN" sz="2000" dirty="0" smtClean="0"/>
                        <a:t>ASCII</a:t>
                      </a:r>
                      <a:r>
                        <a:rPr lang="zh-CN" altLang="en-US" sz="2000" dirty="0" smtClean="0"/>
                        <a:t>码值和字符间相互转换，如</a:t>
                      </a:r>
                      <a:r>
                        <a:rPr lang="en-US" altLang="zh-CN" sz="2000" dirty="0" err="1" smtClean="0"/>
                        <a:t>ord</a:t>
                      </a:r>
                      <a:r>
                        <a:rPr lang="en-US" altLang="zh-CN" sz="2000" dirty="0" smtClean="0"/>
                        <a:t>(‘a’)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97</a:t>
                      </a:r>
                      <a:r>
                        <a:rPr lang="zh-CN" altLang="en-US" sz="2000" dirty="0" smtClean="0"/>
                        <a:t>，</a:t>
                      </a:r>
                      <a:r>
                        <a:rPr lang="en-US" altLang="zh-CN" sz="2000" dirty="0" err="1" smtClean="0"/>
                        <a:t>chr</a:t>
                      </a:r>
                      <a:r>
                        <a:rPr lang="en-US" altLang="zh-CN" sz="2000" dirty="0" smtClean="0"/>
                        <a:t>(97)</a:t>
                      </a:r>
                      <a:r>
                        <a:rPr lang="zh-CN" altLang="en-US" sz="2000" dirty="0" smtClean="0"/>
                        <a:t>返回</a:t>
                      </a:r>
                      <a:r>
                        <a:rPr lang="en-US" altLang="zh-CN" sz="2000" dirty="0" smtClean="0"/>
                        <a:t>'a'</a:t>
                      </a:r>
                      <a:r>
                        <a:rPr lang="zh-CN" altLang="en-US" sz="2000" dirty="0" smtClean="0"/>
                        <a:t>。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79712" y="1078183"/>
            <a:ext cx="5010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类型转换函数</a:t>
            </a:r>
            <a:r>
              <a:rPr lang="zh-CN" altLang="en-US" sz="2400" dirty="0"/>
              <a:t>（用于转换对象类型）</a:t>
            </a:r>
          </a:p>
        </p:txBody>
      </p:sp>
    </p:spTree>
    <p:extLst>
      <p:ext uri="{BB962C8B-B14F-4D97-AF65-F5344CB8AC3E}">
        <p14:creationId xmlns:p14="http://schemas.microsoft.com/office/powerpoint/2010/main" val="309711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541525"/>
              </p:ext>
            </p:extLst>
          </p:nvPr>
        </p:nvGraphicFramePr>
        <p:xfrm>
          <a:off x="755576" y="1988840"/>
          <a:ext cx="7704856" cy="3773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352"/>
                <a:gridCol w="4536504"/>
              </a:tblGrid>
              <a:tr h="3956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max(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err="1" smtClean="0"/>
                        <a:t>args</a:t>
                      </a:r>
                      <a:r>
                        <a:rPr lang="en-US" altLang="zh-CN" sz="2000" i="1" dirty="0" smtClean="0"/>
                        <a:t>...</a:t>
                      </a:r>
                      <a:r>
                        <a:rPr lang="en-US" altLang="zh-CN" sz="2000" dirty="0" smtClean="0"/>
                        <a:t>][, </a:t>
                      </a:r>
                      <a:r>
                        <a:rPr lang="en-US" altLang="zh-CN" sz="2000" i="1" dirty="0" smtClean="0"/>
                        <a:t>key</a:t>
                      </a:r>
                      <a:r>
                        <a:rPr lang="en-US" altLang="zh-CN" sz="2000" dirty="0" smtClean="0"/>
                        <a:t>])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返回非空序列（字符串、元组或列表）的最大成员，</a:t>
                      </a:r>
                      <a:r>
                        <a:rPr lang="en-US" altLang="zh-CN" sz="2000" dirty="0" smtClean="0"/>
                        <a:t>key</a:t>
                      </a:r>
                      <a:r>
                        <a:rPr lang="zh-CN" altLang="en-US" sz="2000" dirty="0" smtClean="0"/>
                        <a:t>指定排序函数。</a:t>
                      </a:r>
                      <a:endParaRPr lang="en-US" altLang="zh-CN" sz="2000" dirty="0" smtClean="0"/>
                    </a:p>
                    <a:p>
                      <a:r>
                        <a:rPr lang="en-US" altLang="zh-CN" sz="2000" dirty="0" smtClean="0"/>
                        <a:t>&gt;&gt;&gt; max([5,1,23,12,56])</a:t>
                      </a:r>
                    </a:p>
                    <a:p>
                      <a:r>
                        <a:rPr lang="en-US" altLang="zh-CN" sz="2000" dirty="0" smtClean="0"/>
                        <a:t>56</a:t>
                      </a:r>
                      <a:endParaRPr lang="zh-CN" altLang="en-US" sz="2000" dirty="0"/>
                    </a:p>
                  </a:txBody>
                  <a:tcPr/>
                </a:tc>
              </a:tr>
              <a:tr h="75620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min(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err="1" smtClean="0"/>
                        <a:t>args</a:t>
                      </a:r>
                      <a:r>
                        <a:rPr lang="en-US" altLang="zh-CN" sz="2000" i="1" dirty="0" smtClean="0"/>
                        <a:t>...</a:t>
                      </a:r>
                      <a:r>
                        <a:rPr lang="en-US" altLang="zh-CN" sz="2000" dirty="0" smtClean="0"/>
                        <a:t>][, </a:t>
                      </a:r>
                      <a:r>
                        <a:rPr lang="en-US" altLang="zh-CN" sz="2000" i="1" dirty="0" smtClean="0"/>
                        <a:t>key</a:t>
                      </a:r>
                      <a:r>
                        <a:rPr lang="en-US" altLang="zh-CN" sz="2000" dirty="0" smtClean="0"/>
                        <a:t>])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返回非空序列（字符串、元组或列表）的最小成员，</a:t>
                      </a:r>
                      <a:r>
                        <a:rPr lang="en-US" altLang="zh-CN" sz="2000" dirty="0" smtClean="0"/>
                        <a:t>key</a:t>
                      </a:r>
                      <a:r>
                        <a:rPr lang="zh-CN" altLang="en-US" sz="2000" dirty="0" smtClean="0"/>
                        <a:t>指定排序函数。</a:t>
                      </a:r>
                      <a:endParaRPr lang="zh-CN" altLang="en-US" sz="2000" dirty="0"/>
                    </a:p>
                  </a:txBody>
                  <a:tcPr/>
                </a:tc>
              </a:tr>
              <a:tr h="75620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sum(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smtClean="0"/>
                        <a:t>start</a:t>
                      </a:r>
                      <a:r>
                        <a:rPr lang="en-US" altLang="zh-CN" sz="2000" dirty="0" smtClean="0"/>
                        <a:t>])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返回序列中从</a:t>
                      </a:r>
                      <a:r>
                        <a:rPr lang="en-US" altLang="zh-CN" sz="2000" i="1" dirty="0" smtClean="0"/>
                        <a:t>start</a:t>
                      </a:r>
                      <a:r>
                        <a:rPr lang="zh-CN" altLang="en-US" sz="2000" i="0" dirty="0" smtClean="0"/>
                        <a:t>开始到最后一个</a:t>
                      </a:r>
                      <a:r>
                        <a:rPr lang="zh-CN" altLang="en-US" sz="2000" dirty="0" smtClean="0"/>
                        <a:t>元素的和，</a:t>
                      </a:r>
                      <a:r>
                        <a:rPr lang="en-US" altLang="zh-CN" sz="2000" i="1" dirty="0" smtClean="0"/>
                        <a:t>start</a:t>
                      </a:r>
                      <a:r>
                        <a:rPr lang="zh-CN" altLang="en-US" sz="2000" i="0" dirty="0" smtClean="0"/>
                        <a:t>的缺省值为</a:t>
                      </a:r>
                      <a:r>
                        <a:rPr lang="en-US" altLang="zh-CN" sz="2000" i="0" dirty="0" smtClean="0"/>
                        <a:t>0</a:t>
                      </a:r>
                      <a:r>
                        <a:rPr lang="zh-CN" altLang="en-US" sz="2000" i="0" dirty="0" smtClean="0"/>
                        <a:t>。</a:t>
                      </a:r>
                      <a:endParaRPr lang="en-US" altLang="zh-CN" sz="2000" i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i="0" dirty="0" smtClean="0"/>
                        <a:t>&gt;&gt;&gt; sum ([1,2,3,4,5])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i="0" dirty="0" smtClean="0"/>
                        <a:t>15</a:t>
                      </a:r>
                      <a:endParaRPr lang="zh-CN" altLang="en-US" sz="2000" i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02995" y="1137718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序列操作函数（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281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224067"/>
              </p:ext>
            </p:extLst>
          </p:nvPr>
        </p:nvGraphicFramePr>
        <p:xfrm>
          <a:off x="755576" y="1916832"/>
          <a:ext cx="7704856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352"/>
                <a:gridCol w="4536504"/>
              </a:tblGrid>
              <a:tr h="3956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5620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sorted(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err="1" smtClean="0"/>
                        <a:t>cmp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smtClean="0"/>
                        <a:t>key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smtClean="0"/>
                        <a:t>reverse</a:t>
                      </a:r>
                      <a:r>
                        <a:rPr lang="en-US" altLang="zh-CN" sz="2000" dirty="0" smtClean="0"/>
                        <a:t>]]])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对序列中的成员进行排序。如是反转，则</a:t>
                      </a:r>
                      <a:r>
                        <a:rPr lang="en-US" altLang="zh-CN" sz="2000" dirty="0" smtClean="0"/>
                        <a:t>reverse =True</a:t>
                      </a:r>
                    </a:p>
                    <a:p>
                      <a:r>
                        <a:rPr lang="en-US" altLang="zh-CN" sz="2000" dirty="0" smtClean="0"/>
                        <a:t>sorted([5,1,23,12,56])</a:t>
                      </a:r>
                    </a:p>
                    <a:p>
                      <a:r>
                        <a:rPr lang="en-US" altLang="zh-CN" sz="2000" dirty="0" smtClean="0"/>
                        <a:t>[1, 5, 12, 23, 56]</a:t>
                      </a:r>
                    </a:p>
                    <a:p>
                      <a:r>
                        <a:rPr lang="en-US" altLang="zh-CN" sz="2000" dirty="0" smtClean="0"/>
                        <a:t>sorted([5,1,23,12,56], reverse = True)</a:t>
                      </a:r>
                    </a:p>
                    <a:p>
                      <a:r>
                        <a:rPr lang="en-US" altLang="zh-CN" sz="2000" dirty="0" smtClean="0"/>
                        <a:t>[56, 23, 12, 5, 1]</a:t>
                      </a:r>
                      <a:endParaRPr lang="zh-CN" altLang="en-US" sz="2000" dirty="0"/>
                    </a:p>
                  </a:txBody>
                  <a:tcPr/>
                </a:tc>
              </a:tr>
              <a:tr h="75620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map(</a:t>
                      </a:r>
                      <a:r>
                        <a:rPr lang="en-US" altLang="zh-CN" sz="2000" i="1" dirty="0" smtClean="0"/>
                        <a:t>function</a:t>
                      </a:r>
                      <a:r>
                        <a:rPr lang="en-US" altLang="zh-CN" sz="2000" dirty="0" smtClean="0"/>
                        <a:t>, 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, </a:t>
                      </a:r>
                      <a:r>
                        <a:rPr lang="en-US" altLang="zh-CN" sz="2000" i="1" dirty="0" smtClean="0"/>
                        <a:t>...</a:t>
                      </a:r>
                      <a:r>
                        <a:rPr lang="en-US" altLang="zh-CN" sz="2000" dirty="0" smtClean="0"/>
                        <a:t>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对序列中的每个元素进行函数操作。</a:t>
                      </a:r>
                      <a:endParaRPr lang="en-US" altLang="zh-CN" sz="2000" dirty="0" smtClean="0"/>
                    </a:p>
                    <a:p>
                      <a:r>
                        <a:rPr lang="en-US" altLang="zh-CN" sz="2000" dirty="0" smtClean="0"/>
                        <a:t>map(round,[5.2,1.5,23.4,12.6,56.7])</a:t>
                      </a:r>
                    </a:p>
                    <a:p>
                      <a:r>
                        <a:rPr lang="en-US" altLang="zh-CN" sz="2000" dirty="0" smtClean="0"/>
                        <a:t>[5.0, 2.0, 23.0, 13.0, 57.0]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002995" y="1137718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序列操作函数（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8013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34866"/>
              </p:ext>
            </p:extLst>
          </p:nvPr>
        </p:nvGraphicFramePr>
        <p:xfrm>
          <a:off x="611560" y="1196752"/>
          <a:ext cx="8064896" cy="5150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2288"/>
                <a:gridCol w="5472608"/>
              </a:tblGrid>
              <a:tr h="3956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120713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enumerate(</a:t>
                      </a:r>
                      <a:r>
                        <a:rPr lang="en-US" altLang="zh-CN" sz="2000" i="1" dirty="0" smtClean="0"/>
                        <a:t>sequence</a:t>
                      </a:r>
                      <a:r>
                        <a:rPr lang="en-US" altLang="zh-CN" sz="2000" dirty="0" smtClean="0"/>
                        <a:t>[, </a:t>
                      </a:r>
                      <a:r>
                        <a:rPr lang="en-US" altLang="zh-CN" sz="2000" i="1" dirty="0" smtClean="0"/>
                        <a:t>start=0</a:t>
                      </a:r>
                      <a:r>
                        <a:rPr lang="en-US" altLang="zh-CN" sz="2000" dirty="0" smtClean="0"/>
                        <a:t>])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返回序列的枚举对象，包括索引号和对应值</a:t>
                      </a:r>
                      <a:endParaRPr lang="en-US" altLang="zh-CN" sz="2000" dirty="0" smtClean="0"/>
                    </a:p>
                    <a:p>
                      <a:r>
                        <a:rPr lang="en-US" altLang="zh-CN" sz="2000" dirty="0" smtClean="0"/>
                        <a:t>for </a:t>
                      </a:r>
                      <a:r>
                        <a:rPr lang="en-US" altLang="zh-CN" sz="2000" dirty="0" err="1" smtClean="0"/>
                        <a:t>i</a:t>
                      </a:r>
                      <a:r>
                        <a:rPr lang="en-US" altLang="zh-CN" sz="2000" dirty="0" smtClean="0"/>
                        <a:t>, season in enumerate(['Spring', 'Summer', 'Fall', 'Winter']):</a:t>
                      </a:r>
                    </a:p>
                    <a:p>
                      <a:r>
                        <a:rPr lang="en-US" altLang="zh-CN" sz="2000" dirty="0" smtClean="0"/>
                        <a:t>...     print </a:t>
                      </a:r>
                      <a:r>
                        <a:rPr lang="en-US" altLang="zh-CN" sz="2000" dirty="0" err="1" smtClean="0"/>
                        <a:t>i</a:t>
                      </a:r>
                      <a:r>
                        <a:rPr lang="en-US" altLang="zh-CN" sz="2000" dirty="0" smtClean="0"/>
                        <a:t>, season</a:t>
                      </a:r>
                    </a:p>
                    <a:p>
                      <a:r>
                        <a:rPr lang="en-US" altLang="zh-CN" sz="2000" dirty="0" smtClean="0"/>
                        <a:t>0 Spring</a:t>
                      </a:r>
                    </a:p>
                    <a:p>
                      <a:r>
                        <a:rPr lang="en-US" altLang="zh-CN" sz="2000" dirty="0" smtClean="0"/>
                        <a:t>1 Summer</a:t>
                      </a:r>
                    </a:p>
                    <a:p>
                      <a:r>
                        <a:rPr lang="en-US" altLang="zh-CN" sz="2000" dirty="0" smtClean="0"/>
                        <a:t>2 Fall</a:t>
                      </a:r>
                    </a:p>
                    <a:p>
                      <a:r>
                        <a:rPr lang="en-US" altLang="zh-CN" sz="2000" dirty="0" smtClean="0"/>
                        <a:t>3 Winter</a:t>
                      </a:r>
                      <a:endParaRPr lang="zh-CN" altLang="en-US" sz="2000" dirty="0"/>
                    </a:p>
                  </a:txBody>
                  <a:tcPr/>
                </a:tc>
              </a:tr>
              <a:tr h="120713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zip([</a:t>
                      </a:r>
                      <a:r>
                        <a:rPr lang="en-US" altLang="zh-CN" sz="2000" i="1" dirty="0" err="1" smtClean="0"/>
                        <a:t>iterable</a:t>
                      </a:r>
                      <a:r>
                        <a:rPr lang="en-US" altLang="zh-CN" sz="2000" dirty="0" smtClean="0"/>
                        <a:t>, </a:t>
                      </a:r>
                      <a:r>
                        <a:rPr lang="en-US" altLang="zh-CN" sz="2000" i="1" dirty="0" smtClean="0"/>
                        <a:t>...</a:t>
                      </a:r>
                      <a:r>
                        <a:rPr lang="en-US" altLang="zh-CN" sz="2000" dirty="0" smtClean="0"/>
                        <a:t>]) 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多个序列合并成一个序列，对应元素组成子序列</a:t>
                      </a:r>
                      <a:endParaRPr lang="es-ES" altLang="zh-CN" sz="2000" dirty="0" smtClean="0"/>
                    </a:p>
                    <a:p>
                      <a:r>
                        <a:rPr lang="es-ES" altLang="zh-CN" sz="2000" dirty="0" smtClean="0"/>
                        <a:t>&gt;&gt;&gt; x = [1, 2, 3]</a:t>
                      </a:r>
                    </a:p>
                    <a:p>
                      <a:r>
                        <a:rPr lang="es-ES" altLang="zh-CN" sz="2000" dirty="0" smtClean="0"/>
                        <a:t>&gt;&gt;&gt; y = [4, 5, 6]</a:t>
                      </a:r>
                    </a:p>
                    <a:p>
                      <a:r>
                        <a:rPr lang="es-ES" altLang="zh-CN" sz="2000" dirty="0" smtClean="0"/>
                        <a:t>&gt;&gt;&gt; zipped = zip(x, y)</a:t>
                      </a:r>
                    </a:p>
                    <a:p>
                      <a:r>
                        <a:rPr lang="es-ES" altLang="zh-CN" sz="2000" dirty="0" smtClean="0"/>
                        <a:t>&gt;&gt;&gt; zipped</a:t>
                      </a:r>
                    </a:p>
                    <a:p>
                      <a:r>
                        <a:rPr lang="es-ES" altLang="zh-CN" sz="2000" dirty="0" smtClean="0"/>
                        <a:t>[(1, 4), (2, 5), (3, 6)] 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25879" y="476672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序列操作函数（</a:t>
            </a:r>
            <a:r>
              <a:rPr lang="en-US" altLang="zh-CN" sz="2400" dirty="0"/>
              <a:t>3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961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407" y="836712"/>
            <a:ext cx="8229600" cy="2664296"/>
          </a:xfrm>
        </p:spPr>
        <p:txBody>
          <a:bodyPr/>
          <a:lstStyle/>
          <a:p>
            <a:r>
              <a:rPr lang="zh-CN" altLang="en-US" dirty="0" smtClean="0"/>
              <a:t>实例：根据我国城市的</a:t>
            </a:r>
            <a:r>
              <a:rPr lang="en-US" altLang="zh-CN" dirty="0" smtClean="0"/>
              <a:t>x</a:t>
            </a:r>
            <a:r>
              <a:rPr lang="zh-CN" altLang="en-US" dirty="0" smtClean="0"/>
              <a:t>、</a:t>
            </a:r>
            <a:r>
              <a:rPr lang="en-US" altLang="zh-CN" dirty="0" smtClean="0"/>
              <a:t>y</a:t>
            </a:r>
            <a:r>
              <a:rPr lang="zh-CN" altLang="en-US" dirty="0" smtClean="0"/>
              <a:t>坐标数据找出最东、最西、最北和最南的城市。数据存储在</a:t>
            </a:r>
            <a:r>
              <a:rPr lang="en-US" altLang="zh-CN" dirty="0" smtClean="0"/>
              <a:t>txt</a:t>
            </a:r>
            <a:r>
              <a:rPr lang="zh-CN" altLang="en-US" dirty="0" smtClean="0"/>
              <a:t>文件中，一个城市一行数据，包括</a:t>
            </a:r>
            <a:r>
              <a:rPr lang="en-US" altLang="zh-CN" dirty="0" smtClean="0"/>
              <a:t>ID</a:t>
            </a:r>
            <a:r>
              <a:rPr lang="zh-CN" altLang="en-US" dirty="0" smtClean="0"/>
              <a:t>编号、城市名、经度和纬度（用逗号分隔）。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1979712" y="3501008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1,"</a:t>
            </a:r>
            <a:r>
              <a:rPr lang="zh-CN" altLang="en-US" dirty="0"/>
              <a:t>厦门市</a:t>
            </a:r>
            <a:r>
              <a:rPr lang="en-US" altLang="zh-CN" dirty="0"/>
              <a:t>",118.101341,24.471750</a:t>
            </a:r>
            <a:endParaRPr lang="zh-CN" altLang="en-US" dirty="0"/>
          </a:p>
          <a:p>
            <a:r>
              <a:rPr lang="en-US" altLang="zh-CN" dirty="0"/>
              <a:t>2,"</a:t>
            </a:r>
            <a:r>
              <a:rPr lang="zh-CN" altLang="en-US" dirty="0"/>
              <a:t>乃东县</a:t>
            </a:r>
            <a:r>
              <a:rPr lang="en-US" altLang="zh-CN" dirty="0"/>
              <a:t>",91.774711,29.227949</a:t>
            </a:r>
            <a:endParaRPr lang="zh-CN" altLang="en-US" dirty="0"/>
          </a:p>
          <a:p>
            <a:r>
              <a:rPr lang="en-US" altLang="zh-CN" dirty="0"/>
              <a:t>3,"</a:t>
            </a:r>
            <a:r>
              <a:rPr lang="zh-CN" altLang="en-US" dirty="0"/>
              <a:t>日喀则市</a:t>
            </a:r>
            <a:r>
              <a:rPr lang="en-US" altLang="zh-CN" dirty="0"/>
              <a:t>",88.879470,29.277170</a:t>
            </a:r>
            <a:endParaRPr lang="zh-CN" altLang="en-US" dirty="0"/>
          </a:p>
          <a:p>
            <a:r>
              <a:rPr lang="en-US" altLang="zh-CN" dirty="0"/>
              <a:t>4,"</a:t>
            </a:r>
            <a:r>
              <a:rPr lang="zh-CN" altLang="en-US" dirty="0"/>
              <a:t>林芝县</a:t>
            </a:r>
            <a:r>
              <a:rPr lang="en-US" altLang="zh-CN" dirty="0"/>
              <a:t>",94.482223,29.574472</a:t>
            </a:r>
            <a:endParaRPr lang="zh-CN" altLang="en-US" dirty="0"/>
          </a:p>
          <a:p>
            <a:r>
              <a:rPr lang="en-US" altLang="zh-CN" dirty="0"/>
              <a:t>5,"</a:t>
            </a:r>
            <a:r>
              <a:rPr lang="zh-CN" altLang="en-US" dirty="0"/>
              <a:t>昌都县</a:t>
            </a:r>
            <a:r>
              <a:rPr lang="en-US" altLang="zh-CN" dirty="0"/>
              <a:t>",97.170104,31.143659</a:t>
            </a:r>
            <a:endParaRPr lang="zh-CN" altLang="en-US" dirty="0"/>
          </a:p>
          <a:p>
            <a:r>
              <a:rPr lang="en-US" altLang="zh-CN" dirty="0"/>
              <a:t>6,"</a:t>
            </a:r>
            <a:r>
              <a:rPr lang="zh-CN" altLang="en-US" dirty="0"/>
              <a:t>那曲县</a:t>
            </a:r>
            <a:r>
              <a:rPr lang="en-US" altLang="zh-CN" dirty="0"/>
              <a:t>",92.057090,31.477817</a:t>
            </a:r>
            <a:endParaRPr lang="zh-CN" altLang="en-US" dirty="0"/>
          </a:p>
          <a:p>
            <a:r>
              <a:rPr lang="en-US" altLang="zh-CN" dirty="0"/>
              <a:t>7,"</a:t>
            </a:r>
            <a:r>
              <a:rPr lang="zh-CN" altLang="en-US" dirty="0"/>
              <a:t>安康市</a:t>
            </a:r>
            <a:r>
              <a:rPr lang="en-US" altLang="zh-CN" dirty="0"/>
              <a:t>",109.021972,32.699314</a:t>
            </a:r>
            <a:endParaRPr lang="zh-CN" altLang="en-US" dirty="0"/>
          </a:p>
          <a:p>
            <a:r>
              <a:rPr lang="en-US" altLang="zh-CN" dirty="0"/>
              <a:t>8,"</a:t>
            </a:r>
            <a:r>
              <a:rPr lang="zh-CN" altLang="en-US" dirty="0"/>
              <a:t>玉树县</a:t>
            </a:r>
            <a:r>
              <a:rPr lang="en-US" altLang="zh-CN" dirty="0"/>
              <a:t>",97.009338,33.006237</a:t>
            </a:r>
            <a:endParaRPr lang="zh-CN" altLang="en-US" dirty="0"/>
          </a:p>
          <a:p>
            <a:r>
              <a:rPr lang="en-US" altLang="zh-CN" dirty="0"/>
              <a:t>9,"</a:t>
            </a:r>
            <a:r>
              <a:rPr lang="zh-CN" altLang="en-US" dirty="0"/>
              <a:t>汉中市</a:t>
            </a:r>
            <a:r>
              <a:rPr lang="en-US" altLang="zh-CN" dirty="0"/>
              <a:t>",107.022972,33.075027</a:t>
            </a:r>
            <a:endParaRPr lang="zh-CN" altLang="en-US" dirty="0"/>
          </a:p>
          <a:p>
            <a:r>
              <a:rPr lang="en-US" altLang="zh-CN" dirty="0"/>
              <a:t>10,"</a:t>
            </a:r>
            <a:r>
              <a:rPr lang="zh-CN" altLang="en-US" dirty="0"/>
              <a:t>成县</a:t>
            </a:r>
            <a:r>
              <a:rPr lang="en-US" altLang="zh-CN" dirty="0"/>
              <a:t>",</a:t>
            </a:r>
            <a:r>
              <a:rPr lang="en-US" altLang="zh-CN" dirty="0" smtClean="0"/>
              <a:t>105.726806,33.741458</a:t>
            </a:r>
          </a:p>
          <a:p>
            <a:r>
              <a:rPr lang="en-US" altLang="zh-CN" dirty="0" smtClean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48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80674" y="404664"/>
            <a:ext cx="790775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input_file</a:t>
            </a:r>
            <a:r>
              <a:rPr lang="en-US" altLang="zh-CN" sz="2400" dirty="0"/>
              <a:t> = open("c:\\data\\</a:t>
            </a:r>
            <a:r>
              <a:rPr lang="en-US" altLang="zh-CN" sz="2400" dirty="0" err="1"/>
              <a:t>China_City.txt","r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IDs = []</a:t>
            </a:r>
          </a:p>
          <a:p>
            <a:r>
              <a:rPr lang="en-US" altLang="zh-CN" sz="2400" dirty="0"/>
              <a:t>Cities = []</a:t>
            </a:r>
          </a:p>
          <a:p>
            <a:r>
              <a:rPr lang="en-US" altLang="zh-CN" sz="2400" dirty="0" err="1"/>
              <a:t>Lons</a:t>
            </a:r>
            <a:r>
              <a:rPr lang="en-US" altLang="zh-CN" sz="2400" dirty="0"/>
              <a:t> = []</a:t>
            </a:r>
          </a:p>
          <a:p>
            <a:r>
              <a:rPr lang="en-US" altLang="zh-CN" sz="2400" dirty="0" err="1"/>
              <a:t>Lats</a:t>
            </a:r>
            <a:r>
              <a:rPr lang="en-US" altLang="zh-CN" sz="2400" dirty="0"/>
              <a:t> = []</a:t>
            </a:r>
          </a:p>
          <a:p>
            <a:r>
              <a:rPr lang="en-US" altLang="zh-CN" sz="2400" dirty="0"/>
              <a:t>for s in </a:t>
            </a:r>
            <a:r>
              <a:rPr lang="en-US" altLang="zh-CN" sz="2400" dirty="0" err="1"/>
              <a:t>input_file</a:t>
            </a:r>
            <a:r>
              <a:rPr lang="en-US" altLang="zh-CN" sz="2400" dirty="0"/>
              <a:t>:    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ID,City,Lon,Lat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s.split</a:t>
            </a:r>
            <a:r>
              <a:rPr lang="en-US" altLang="zh-CN" sz="2400" dirty="0"/>
              <a:t>(",")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IDs.append</a:t>
            </a:r>
            <a:r>
              <a:rPr lang="en-US" altLang="zh-CN" sz="2400" dirty="0"/>
              <a:t>(ID)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Cities.append</a:t>
            </a:r>
            <a:r>
              <a:rPr lang="en-US" altLang="zh-CN" sz="2400" dirty="0"/>
              <a:t>(City)    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Lons.append</a:t>
            </a:r>
            <a:r>
              <a:rPr lang="en-US" altLang="zh-CN" sz="2400" dirty="0"/>
              <a:t>(float(Lon))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Lats.append</a:t>
            </a:r>
            <a:r>
              <a:rPr lang="en-US" altLang="zh-CN" sz="2400" dirty="0"/>
              <a:t>(float(</a:t>
            </a:r>
            <a:r>
              <a:rPr lang="en-US" altLang="zh-CN" sz="2400" dirty="0" err="1"/>
              <a:t>Lat</a:t>
            </a:r>
            <a:r>
              <a:rPr lang="en-US" altLang="zh-CN" sz="2400" dirty="0"/>
              <a:t>))</a:t>
            </a:r>
          </a:p>
          <a:p>
            <a:r>
              <a:rPr lang="en-US" altLang="zh-CN" sz="2400" dirty="0" err="1"/>
              <a:t>Max_Lon</a:t>
            </a:r>
            <a:r>
              <a:rPr lang="en-US" altLang="zh-CN" sz="2400" dirty="0"/>
              <a:t> = max(</a:t>
            </a:r>
            <a:r>
              <a:rPr lang="en-US" altLang="zh-CN" sz="2400" dirty="0" err="1"/>
              <a:t>Lons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Min_Lon</a:t>
            </a:r>
            <a:r>
              <a:rPr lang="en-US" altLang="zh-CN" sz="2400" dirty="0"/>
              <a:t> = min(</a:t>
            </a:r>
            <a:r>
              <a:rPr lang="en-US" altLang="zh-CN" sz="2400" dirty="0" err="1"/>
              <a:t>Lons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Max_Lat</a:t>
            </a:r>
            <a:r>
              <a:rPr lang="en-US" altLang="zh-CN" sz="2400" dirty="0"/>
              <a:t> = max(</a:t>
            </a:r>
            <a:r>
              <a:rPr lang="en-US" altLang="zh-CN" sz="2400" dirty="0" err="1"/>
              <a:t>Lats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Min_Lat</a:t>
            </a:r>
            <a:r>
              <a:rPr lang="en-US" altLang="zh-CN" sz="2400" dirty="0"/>
              <a:t> = min(</a:t>
            </a:r>
            <a:r>
              <a:rPr lang="en-US" altLang="zh-CN" sz="2400" dirty="0" err="1"/>
              <a:t>Lats</a:t>
            </a:r>
            <a:r>
              <a:rPr lang="en-US" altLang="zh-CN" sz="2400" dirty="0"/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53002" y="6036975"/>
            <a:ext cx="4293640" cy="461665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400"/>
            </a:lvl1pPr>
          </a:lstStyle>
          <a:p>
            <a:pPr algn="ctr"/>
            <a:r>
              <a:rPr lang="zh-CN" altLang="en-US" dirty="0"/>
              <a:t>文件</a:t>
            </a:r>
            <a:r>
              <a:rPr lang="zh-CN" altLang="en-US" dirty="0" smtClean="0"/>
              <a:t>是</a:t>
            </a:r>
            <a:r>
              <a:rPr lang="zh-CN" altLang="en-US" dirty="0"/>
              <a:t>以换行符分隔的序列</a:t>
            </a:r>
          </a:p>
        </p:txBody>
      </p:sp>
    </p:spTree>
    <p:extLst>
      <p:ext uri="{BB962C8B-B14F-4D97-AF65-F5344CB8AC3E}">
        <p14:creationId xmlns:p14="http://schemas.microsoft.com/office/powerpoint/2010/main" val="184499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11760" y="494983"/>
            <a:ext cx="4968552" cy="724942"/>
          </a:xfrm>
          <a:extLst/>
        </p:spPr>
        <p:txBody>
          <a:bodyPr/>
          <a:lstStyle/>
          <a:p>
            <a:r>
              <a:rPr lang="en-US" altLang="zh-CN" dirty="0" smtClean="0">
                <a:latin typeface="华文新魏" pitchFamily="2" charset="-122"/>
                <a:ea typeface="华文新魏" pitchFamily="2" charset="-122"/>
              </a:rPr>
              <a:t>IDLE</a:t>
            </a:r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集成开发环境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/>
          <a:lstStyle/>
          <a:p>
            <a:r>
              <a:rPr lang="zh-CN" altLang="en-US" dirty="0" smtClean="0"/>
              <a:t>为了方便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程序的代码编写、运行和调试，目前有很多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集成开发环境（工具），如：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IDLE</a:t>
            </a:r>
          </a:p>
          <a:p>
            <a:pPr lvl="1"/>
            <a:r>
              <a:rPr lang="en-US" altLang="zh-CN" dirty="0" err="1" smtClean="0"/>
              <a:t>PythonWin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Ipython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IDE Studio</a:t>
            </a:r>
          </a:p>
          <a:p>
            <a:pPr lvl="1"/>
            <a:r>
              <a:rPr lang="en-US" altLang="zh-CN" dirty="0" smtClean="0"/>
              <a:t>Eclipse</a:t>
            </a:r>
          </a:p>
          <a:p>
            <a:pPr lvl="1"/>
            <a:r>
              <a:rPr lang="en-US" altLang="zh-CN" dirty="0" smtClean="0"/>
              <a:t>……</a:t>
            </a:r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82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99592" y="1124744"/>
            <a:ext cx="631844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print </a:t>
            </a:r>
            <a:r>
              <a:rPr lang="en-US" altLang="zh-CN" sz="2400" dirty="0"/>
              <a:t>Cities[</a:t>
            </a:r>
            <a:r>
              <a:rPr lang="en-US" altLang="zh-CN" sz="2400" dirty="0" err="1"/>
              <a:t>Lons.index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Max_Lon</a:t>
            </a:r>
            <a:r>
              <a:rPr lang="en-US" altLang="zh-CN" sz="2400" dirty="0"/>
              <a:t>)],</a:t>
            </a:r>
            <a:r>
              <a:rPr lang="en-US" altLang="zh-CN" sz="2400" dirty="0" err="1"/>
              <a:t>Max_Lon</a:t>
            </a:r>
            <a:endParaRPr lang="en-US" altLang="zh-CN" sz="2400" dirty="0"/>
          </a:p>
          <a:p>
            <a:r>
              <a:rPr lang="en-US" altLang="zh-CN" sz="2400" dirty="0"/>
              <a:t>print Cities[</a:t>
            </a:r>
            <a:r>
              <a:rPr lang="en-US" altLang="zh-CN" sz="2400" dirty="0" err="1"/>
              <a:t>Lons.index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Min_Lon</a:t>
            </a:r>
            <a:r>
              <a:rPr lang="en-US" altLang="zh-CN" sz="2400" dirty="0"/>
              <a:t>)],</a:t>
            </a:r>
            <a:r>
              <a:rPr lang="en-US" altLang="zh-CN" sz="2400" dirty="0" err="1"/>
              <a:t>Min_Lon</a:t>
            </a:r>
            <a:endParaRPr lang="en-US" altLang="zh-CN" sz="2400" dirty="0"/>
          </a:p>
          <a:p>
            <a:r>
              <a:rPr lang="en-US" altLang="zh-CN" sz="2400" dirty="0"/>
              <a:t>print Cities[</a:t>
            </a:r>
            <a:r>
              <a:rPr lang="en-US" altLang="zh-CN" sz="2400" dirty="0" err="1"/>
              <a:t>Lats.index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Max_Lat</a:t>
            </a:r>
            <a:r>
              <a:rPr lang="en-US" altLang="zh-CN" sz="2400" dirty="0"/>
              <a:t>)],</a:t>
            </a:r>
            <a:r>
              <a:rPr lang="en-US" altLang="zh-CN" sz="2400" dirty="0" err="1"/>
              <a:t>Max_Lat</a:t>
            </a:r>
            <a:endParaRPr lang="en-US" altLang="zh-CN" sz="2400" dirty="0"/>
          </a:p>
          <a:p>
            <a:r>
              <a:rPr lang="en-US" altLang="zh-CN" sz="2400" dirty="0"/>
              <a:t>print Cities[</a:t>
            </a:r>
            <a:r>
              <a:rPr lang="en-US" altLang="zh-CN" sz="2400" dirty="0" err="1"/>
              <a:t>Lats.index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Min_Lat</a:t>
            </a:r>
            <a:r>
              <a:rPr lang="en-US" altLang="zh-CN" sz="2400" dirty="0"/>
              <a:t>)],</a:t>
            </a:r>
            <a:r>
              <a:rPr lang="en-US" altLang="zh-CN" sz="2400" dirty="0" err="1"/>
              <a:t>Min_Lat</a:t>
            </a:r>
            <a:endParaRPr lang="en-US" altLang="zh-CN" sz="2400" dirty="0"/>
          </a:p>
          <a:p>
            <a:r>
              <a:rPr lang="en-US" altLang="zh-CN" sz="2400" dirty="0" err="1"/>
              <a:t>input_file.close</a:t>
            </a:r>
            <a:endParaRPr lang="en-US" altLang="zh-CN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149080"/>
            <a:ext cx="3259968" cy="1364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43608" y="3573016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输出结果：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960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23728" y="476672"/>
            <a:ext cx="4968552" cy="868958"/>
          </a:xfrm>
          <a:extLst/>
        </p:spPr>
        <p:txBody>
          <a:bodyPr/>
          <a:lstStyle/>
          <a:p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自定义函数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利用</a:t>
            </a:r>
            <a:r>
              <a:rPr lang="en-US" altLang="zh-CN" dirty="0" err="1" smtClean="0"/>
              <a:t>def</a:t>
            </a:r>
            <a:r>
              <a:rPr lang="zh-CN" altLang="en-US" dirty="0" smtClean="0"/>
              <a:t>语句可以定义函数，一般形式为：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sz="2800" b="1" i="1" dirty="0" err="1"/>
              <a:t>def</a:t>
            </a:r>
            <a:r>
              <a:rPr lang="en-US" altLang="zh-CN" sz="2800" b="1" i="1" dirty="0"/>
              <a:t>&lt;</a:t>
            </a:r>
            <a:r>
              <a:rPr lang="zh-CN" altLang="en-US" sz="2800" b="1" i="1" dirty="0"/>
              <a:t>名字</a:t>
            </a:r>
            <a:r>
              <a:rPr lang="en-US" altLang="zh-CN" sz="2800" b="1" i="1" dirty="0"/>
              <a:t>&gt;(arg1,arg2,…</a:t>
            </a:r>
            <a:r>
              <a:rPr lang="en-US" altLang="zh-CN" sz="2800" b="1" i="1" dirty="0" err="1"/>
              <a:t>argN</a:t>
            </a:r>
            <a:r>
              <a:rPr lang="en-US" altLang="zh-CN" sz="2800" b="1" i="1" dirty="0"/>
              <a:t>)</a:t>
            </a:r>
            <a:r>
              <a:rPr lang="zh-CN" altLang="en-US" sz="2800" b="1" i="1" dirty="0"/>
              <a:t>：</a:t>
            </a:r>
            <a:r>
              <a:rPr lang="en-US" altLang="zh-CN" sz="2800" b="1" i="1" dirty="0"/>
              <a:t/>
            </a:r>
            <a:br>
              <a:rPr lang="en-US" altLang="zh-CN" sz="2800" b="1" i="1" dirty="0"/>
            </a:br>
            <a:r>
              <a:rPr lang="en-US" altLang="zh-CN" sz="2800" b="1" i="1" dirty="0"/>
              <a:t>        &lt;</a:t>
            </a:r>
            <a:r>
              <a:rPr lang="zh-CN" altLang="en-US" sz="2800" b="1" i="1" dirty="0"/>
              <a:t>语句</a:t>
            </a:r>
            <a:r>
              <a:rPr lang="en-US" altLang="zh-CN" sz="2800" b="1" i="1" dirty="0"/>
              <a:t>&gt;</a:t>
            </a:r>
            <a:br>
              <a:rPr lang="en-US" altLang="zh-CN" sz="2800" b="1" i="1" dirty="0"/>
            </a:br>
            <a:r>
              <a:rPr lang="en-US" altLang="zh-CN" sz="2800" b="1" i="1" dirty="0"/>
              <a:t>        return&lt;</a:t>
            </a:r>
            <a:r>
              <a:rPr lang="zh-CN" altLang="en-US" sz="2800" b="1" i="1" dirty="0"/>
              <a:t>值</a:t>
            </a:r>
            <a:r>
              <a:rPr lang="en-US" altLang="zh-CN" sz="2800" b="1" i="1" dirty="0"/>
              <a:t>&gt;</a:t>
            </a:r>
          </a:p>
          <a:p>
            <a:r>
              <a:rPr lang="en-US" altLang="zh-CN" dirty="0" smtClean="0"/>
              <a:t>return</a:t>
            </a:r>
            <a:r>
              <a:rPr lang="zh-CN" altLang="en-US" dirty="0" smtClean="0"/>
              <a:t>是可选的，没有</a:t>
            </a:r>
            <a:r>
              <a:rPr lang="en-US" altLang="zh-CN" dirty="0" smtClean="0"/>
              <a:t>return</a:t>
            </a:r>
            <a:r>
              <a:rPr lang="zh-CN" altLang="en-US" dirty="0" smtClean="0"/>
              <a:t>语句，返回一个</a:t>
            </a:r>
            <a:r>
              <a:rPr lang="en-US" altLang="zh-CN" dirty="0" smtClean="0"/>
              <a:t>None</a:t>
            </a:r>
            <a:r>
              <a:rPr lang="zh-CN" altLang="en-US" dirty="0" smtClean="0"/>
              <a:t>值。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2695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/>
          <a:p>
            <a:r>
              <a:rPr lang="zh-CN" altLang="en-US" dirty="0" smtClean="0"/>
              <a:t>函数调用语句是在</a:t>
            </a:r>
            <a:r>
              <a:rPr lang="zh-CN" altLang="en-US" dirty="0"/>
              <a:t>函数名后添加括号，括号内可以包含一个或多个参数（注意：没有参数也必须添加括号）。</a:t>
            </a:r>
          </a:p>
          <a:p>
            <a:r>
              <a:rPr lang="zh-CN" altLang="en-US" dirty="0" smtClean="0"/>
              <a:t>函数调用语句是执行函数代码，获得函数执行返回的值（</a:t>
            </a:r>
            <a:r>
              <a:rPr lang="en-US" altLang="zh-CN" dirty="0" smtClean="0"/>
              <a:t>return</a:t>
            </a:r>
            <a:r>
              <a:rPr lang="zh-CN" altLang="en-US" dirty="0" smtClean="0"/>
              <a:t>值或</a:t>
            </a:r>
            <a:r>
              <a:rPr lang="en-US" altLang="zh-CN" dirty="0" smtClean="0"/>
              <a:t>None</a:t>
            </a:r>
            <a:r>
              <a:rPr lang="zh-CN" altLang="en-US" dirty="0" smtClean="0"/>
              <a:t>值）。</a:t>
            </a:r>
            <a:endParaRPr lang="en-US" altLang="zh-CN" dirty="0" smtClean="0"/>
          </a:p>
          <a:p>
            <a:r>
              <a:rPr lang="zh-CN" altLang="en-US" dirty="0" smtClean="0"/>
              <a:t>在一个程序中，函数定义语句要在函数调用语句之前。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729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1560" y="620688"/>
            <a:ext cx="792088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def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(year):</a:t>
            </a:r>
          </a:p>
          <a:p>
            <a:r>
              <a:rPr lang="en-US" altLang="zh-CN" sz="2400" dirty="0"/>
              <a:t>    if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 != 0:</a:t>
            </a:r>
          </a:p>
          <a:p>
            <a:r>
              <a:rPr lang="en-US" altLang="zh-CN" sz="2400" dirty="0"/>
              <a:t>        message = "%s</a:t>
            </a:r>
            <a:r>
              <a:rPr lang="zh-CN" altLang="en-US" sz="2400" dirty="0"/>
              <a:t>年不是闰年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(year)%100 != 0:</a:t>
            </a:r>
          </a:p>
          <a:p>
            <a:r>
              <a:rPr lang="en-US" altLang="zh-CN" sz="2400" dirty="0"/>
              <a:t>        message =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(year)%400 == 0) and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(year)%3200 != 0):</a:t>
            </a:r>
          </a:p>
          <a:p>
            <a:r>
              <a:rPr lang="en-US" altLang="zh-CN" sz="2400" dirty="0"/>
              <a:t>        message =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message = "%s</a:t>
            </a:r>
            <a:r>
              <a:rPr lang="zh-CN" altLang="en-US" sz="2400" dirty="0"/>
              <a:t>年不是闰年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return message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(2011)</a:t>
            </a:r>
          </a:p>
          <a:p>
            <a:r>
              <a:rPr lang="en-US" altLang="zh-CN" sz="2400" dirty="0"/>
              <a:t>print 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3568" y="5919663"/>
            <a:ext cx="8064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判断某个年份是否为闰年的函数及函数</a:t>
            </a:r>
            <a:r>
              <a:rPr lang="zh-CN" altLang="en-US" sz="2400" dirty="0" smtClean="0"/>
              <a:t>调用（函数返回值）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31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11560" y="692696"/>
            <a:ext cx="831641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def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(year):</a:t>
            </a:r>
          </a:p>
          <a:p>
            <a:r>
              <a:rPr lang="en-US" altLang="zh-CN" sz="2400" dirty="0"/>
              <a:t>    if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 != 0: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年不是闰年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(year)%100 != 0: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(year)%400 == 0) and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(year)%3200 != 0):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年不是闰年</a:t>
            </a:r>
            <a:r>
              <a:rPr lang="en-US" altLang="zh-CN" sz="2400" dirty="0"/>
              <a:t>"%(year)</a:t>
            </a:r>
          </a:p>
          <a:p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(2011)</a:t>
            </a:r>
          </a:p>
          <a:p>
            <a:r>
              <a:rPr lang="en-US" altLang="zh-CN" sz="2400" dirty="0"/>
              <a:t>print 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5536" y="5703639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判断某个年份是否为闰年的函数及函数调用（函数不返回值）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1450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1560" y="260648"/>
            <a:ext cx="79208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def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():</a:t>
            </a:r>
          </a:p>
          <a:p>
            <a:r>
              <a:rPr lang="en-US" altLang="zh-CN" sz="2400" dirty="0"/>
              <a:t>    year = </a:t>
            </a:r>
            <a:r>
              <a:rPr lang="en-US" altLang="zh-CN" sz="2400" dirty="0" err="1"/>
              <a:t>raw_input</a:t>
            </a:r>
            <a:r>
              <a:rPr lang="en-US" altLang="zh-CN" sz="2400" dirty="0"/>
              <a:t>("input year:")</a:t>
            </a:r>
          </a:p>
          <a:p>
            <a:r>
              <a:rPr lang="en-US" altLang="zh-CN" sz="2400" dirty="0"/>
              <a:t>    if year =="Q":</a:t>
            </a:r>
          </a:p>
          <a:p>
            <a:r>
              <a:rPr lang="en-US" altLang="zh-CN" sz="2400" dirty="0"/>
              <a:t>        con = False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 != 0: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不是闰年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(year)%100 != 0: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(year)%400 == 0) and (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(year)%3200 != 0):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是闰年</a:t>
            </a:r>
            <a:r>
              <a:rPr lang="en-US" altLang="zh-CN" sz="2400" dirty="0"/>
              <a:t>"%(year)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print "%s</a:t>
            </a:r>
            <a:r>
              <a:rPr lang="zh-CN" altLang="en-US" sz="2400" dirty="0"/>
              <a:t>不是闰年</a:t>
            </a:r>
            <a:r>
              <a:rPr lang="en-US" altLang="zh-CN" sz="2400" dirty="0"/>
              <a:t>"%(year)</a:t>
            </a:r>
          </a:p>
          <a:p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print 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9552" y="5919663"/>
            <a:ext cx="8064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判断某个年份是否为闰年的函数及函数</a:t>
            </a:r>
            <a:r>
              <a:rPr lang="zh-CN" altLang="en-US" sz="2400" dirty="0" smtClean="0"/>
              <a:t>调用（函数不传递参数也没有返回值）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8292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692696"/>
            <a:ext cx="8229600" cy="2520280"/>
          </a:xfrm>
        </p:spPr>
        <p:txBody>
          <a:bodyPr/>
          <a:lstStyle/>
          <a:p>
            <a:r>
              <a:rPr lang="zh-CN" altLang="en-US" dirty="0" smtClean="0"/>
              <a:t>函数体中定义的变量是局部变量，不能被函数体外的语句调用。要使函数体中的变量被函数体外的语句调用，需要利用</a:t>
            </a:r>
            <a:r>
              <a:rPr lang="en-US" altLang="zh-CN" dirty="0" smtClean="0"/>
              <a:t>global</a:t>
            </a:r>
            <a:r>
              <a:rPr lang="zh-CN" altLang="en-US" dirty="0" smtClean="0"/>
              <a:t>语句声明变量为全局变量，且要在调用函数后（即变量赋值后）才能调用。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148064" y="3388350"/>
            <a:ext cx="24482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altLang="zh-CN" sz="2400" dirty="0"/>
              <a:t>def f(x,y):</a:t>
            </a:r>
          </a:p>
          <a:p>
            <a:r>
              <a:rPr lang="pl-PL" altLang="zh-CN" sz="2400" dirty="0"/>
              <a:t>    global z</a:t>
            </a:r>
          </a:p>
          <a:p>
            <a:r>
              <a:rPr lang="pl-PL" altLang="zh-CN" sz="2400" dirty="0"/>
              <a:t>    z = 2</a:t>
            </a:r>
          </a:p>
          <a:p>
            <a:r>
              <a:rPr lang="pl-PL" altLang="zh-CN" sz="2400" dirty="0"/>
              <a:t>    return x*y+z</a:t>
            </a:r>
          </a:p>
          <a:p>
            <a:endParaRPr lang="pl-PL" altLang="zh-CN" sz="2400" dirty="0"/>
          </a:p>
          <a:p>
            <a:r>
              <a:rPr lang="pl-PL" altLang="zh-CN" sz="2400" dirty="0"/>
              <a:t>print f(2,4)</a:t>
            </a:r>
          </a:p>
          <a:p>
            <a:r>
              <a:rPr lang="pl-PL" altLang="zh-CN" sz="2400" dirty="0"/>
              <a:t>print z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971600" y="3558770"/>
            <a:ext cx="22322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altLang="zh-CN" sz="2400" dirty="0"/>
              <a:t>def f(x,y):</a:t>
            </a:r>
          </a:p>
          <a:p>
            <a:r>
              <a:rPr lang="pl-PL" altLang="zh-CN" sz="2400" dirty="0"/>
              <a:t>    z = 2</a:t>
            </a:r>
          </a:p>
          <a:p>
            <a:r>
              <a:rPr lang="pl-PL" altLang="zh-CN" sz="2400" dirty="0"/>
              <a:t>    return x*y+z</a:t>
            </a:r>
          </a:p>
          <a:p>
            <a:endParaRPr lang="pl-PL" altLang="zh-CN" sz="2400" dirty="0"/>
          </a:p>
          <a:p>
            <a:r>
              <a:rPr lang="pl-PL" altLang="zh-CN" sz="2400" dirty="0"/>
              <a:t>print f(2,4)</a:t>
            </a:r>
          </a:p>
          <a:p>
            <a:r>
              <a:rPr lang="pl-PL" altLang="zh-CN" sz="2400" dirty="0"/>
              <a:t>print z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4312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2520280"/>
          </a:xfrm>
        </p:spPr>
        <p:txBody>
          <a:bodyPr/>
          <a:lstStyle/>
          <a:p>
            <a:r>
              <a:rPr lang="zh-CN" altLang="en-US" dirty="0" smtClean="0"/>
              <a:t>在定义函数时，可以增加函数的说明。函数声明后的第一个没有赋值的字符串将作为函数的</a:t>
            </a:r>
            <a:r>
              <a:rPr lang="en-US" altLang="zh-CN" dirty="0" smtClean="0"/>
              <a:t>__doc__</a:t>
            </a:r>
            <a:r>
              <a:rPr lang="zh-CN" altLang="en-US" dirty="0"/>
              <a:t>属性值，在</a:t>
            </a:r>
            <a:r>
              <a:rPr lang="en-US" altLang="zh-CN" dirty="0"/>
              <a:t>IDLE</a:t>
            </a:r>
            <a:r>
              <a:rPr lang="zh-CN" altLang="en-US" dirty="0"/>
              <a:t>中</a:t>
            </a:r>
            <a:r>
              <a:rPr lang="zh-CN" altLang="en-US" dirty="0" smtClean="0"/>
              <a:t>输入函数名和左</a:t>
            </a:r>
            <a:r>
              <a:rPr lang="zh-CN" altLang="en-US" dirty="0"/>
              <a:t>括号后，</a:t>
            </a:r>
            <a:r>
              <a:rPr lang="zh-CN" altLang="en-US" dirty="0" smtClean="0"/>
              <a:t>会显示说明信息。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666" y="4797152"/>
            <a:ext cx="4696376" cy="996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67666" y="35730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 err="1"/>
              <a:t>def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judgeYear</a:t>
            </a:r>
            <a:r>
              <a:rPr lang="en-US" altLang="zh-CN" sz="2400" dirty="0"/>
              <a:t>():</a:t>
            </a:r>
          </a:p>
          <a:p>
            <a:r>
              <a:rPr lang="en-US" altLang="zh-CN" sz="2400" dirty="0"/>
              <a:t>    """</a:t>
            </a:r>
            <a:r>
              <a:rPr lang="zh-CN" altLang="en-US" sz="2400" dirty="0"/>
              <a:t>判断某一年份是否为闰年</a:t>
            </a:r>
            <a:r>
              <a:rPr lang="en-US" altLang="zh-CN" sz="2400" dirty="0"/>
              <a:t>"""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324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35696" y="379403"/>
            <a:ext cx="5472608" cy="1038234"/>
          </a:xfrm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匿名函数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允许用</a:t>
            </a:r>
            <a:r>
              <a:rPr lang="en-US" altLang="zh-CN" dirty="0" smtClean="0"/>
              <a:t>lambda</a:t>
            </a:r>
            <a:r>
              <a:rPr lang="zh-CN" altLang="en-US" dirty="0" smtClean="0"/>
              <a:t>关键词创建匿名函数，与利用</a:t>
            </a:r>
            <a:r>
              <a:rPr lang="en-US" altLang="zh-CN" dirty="0" err="1" smtClean="0"/>
              <a:t>def</a:t>
            </a:r>
            <a:r>
              <a:rPr lang="zh-CN" altLang="en-US" dirty="0" smtClean="0"/>
              <a:t>语句创建的命名函数相比，匿名函数的创建比较简单，它是通过参数及参数表达式表示函数：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</a:t>
            </a:r>
            <a:r>
              <a:rPr lang="en-US" altLang="zh-CN" i="1" dirty="0" smtClean="0"/>
              <a:t>lambda [arg1[,arg2,…</a:t>
            </a:r>
            <a:r>
              <a:rPr lang="en-US" altLang="zh-CN" i="1" dirty="0" err="1" smtClean="0"/>
              <a:t>argN</a:t>
            </a:r>
            <a:r>
              <a:rPr lang="en-US" altLang="zh-CN" i="1" dirty="0" smtClean="0"/>
              <a:t>]]:expression</a:t>
            </a:r>
            <a:endParaRPr lang="zh-CN" altLang="en-US" i="1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6865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在利用</a:t>
            </a:r>
            <a:r>
              <a:rPr lang="en-US" altLang="zh-CN" dirty="0" smtClean="0"/>
              <a:t>map</a:t>
            </a:r>
            <a:r>
              <a:rPr lang="zh-CN" altLang="en-US" dirty="0" smtClean="0"/>
              <a:t>函数对序列中元素进行函数变换时，利用</a:t>
            </a:r>
            <a:r>
              <a:rPr lang="zh-CN" altLang="en-US" dirty="0"/>
              <a:t>匿名</a:t>
            </a:r>
            <a:r>
              <a:rPr lang="zh-CN" altLang="en-US" dirty="0" smtClean="0"/>
              <a:t>函数就很方便。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11560" y="3126794"/>
            <a:ext cx="77768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n-NO" altLang="zh-CN" sz="2400" dirty="0"/>
              <a:t>&gt;&gt;&gt; map((lambda x:x**2 +3*x + 1),[5.2,1.5,23.4,12.6,56.4])</a:t>
            </a:r>
          </a:p>
          <a:p>
            <a:r>
              <a:rPr lang="nn-NO" altLang="zh-CN" sz="2400" dirty="0"/>
              <a:t>[43.64, 7.75, 618.76, 197.56, 3351.16]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1125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r>
              <a:rPr lang="en-US" altLang="zh-CN" dirty="0" smtClean="0"/>
              <a:t>IDLE</a:t>
            </a:r>
            <a:r>
              <a:rPr lang="zh-CN" altLang="en-US" dirty="0"/>
              <a:t>（</a:t>
            </a:r>
            <a:r>
              <a:rPr lang="en-US" altLang="zh-CN" dirty="0"/>
              <a:t>Integrated </a:t>
            </a:r>
            <a:r>
              <a:rPr lang="en-US" altLang="zh-CN" dirty="0" err="1"/>
              <a:t>DeveLopment</a:t>
            </a:r>
            <a:r>
              <a:rPr lang="en-US" altLang="zh-CN" dirty="0"/>
              <a:t> Environment</a:t>
            </a:r>
            <a:r>
              <a:rPr lang="zh-CN" altLang="en-US" dirty="0" smtClean="0"/>
              <a:t>）是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软件自带的</a:t>
            </a:r>
            <a:r>
              <a:rPr lang="zh-CN" altLang="en-US" dirty="0"/>
              <a:t>集成开发</a:t>
            </a:r>
            <a:r>
              <a:rPr lang="zh-CN" altLang="en-US" dirty="0" smtClean="0"/>
              <a:t>环境。</a:t>
            </a:r>
            <a:endParaRPr lang="en-US" altLang="zh-CN" dirty="0" smtClean="0"/>
          </a:p>
          <a:p>
            <a:r>
              <a:rPr lang="en-US" altLang="zh-CN" dirty="0" smtClean="0"/>
              <a:t>IDLE</a:t>
            </a:r>
            <a:r>
              <a:rPr lang="zh-CN" altLang="en-US" dirty="0"/>
              <a:t>有两种窗口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en-US" altLang="zh-CN" dirty="0"/>
              <a:t>Shell</a:t>
            </a:r>
            <a:r>
              <a:rPr lang="zh-CN" altLang="en-US" dirty="0" smtClean="0"/>
              <a:t>窗口，用于</a:t>
            </a:r>
            <a:r>
              <a:rPr lang="zh-CN" altLang="en-US" dirty="0"/>
              <a:t>交互</a:t>
            </a:r>
            <a:r>
              <a:rPr lang="zh-CN" altLang="en-US" dirty="0" smtClean="0"/>
              <a:t>运行，不保存代码。</a:t>
            </a:r>
            <a:endParaRPr lang="en-US" altLang="zh-CN" dirty="0" smtClean="0"/>
          </a:p>
          <a:p>
            <a:pPr lvl="1"/>
            <a:r>
              <a:rPr lang="zh-CN" altLang="en-US" dirty="0"/>
              <a:t>文本编辑器</a:t>
            </a:r>
            <a:r>
              <a:rPr lang="zh-CN" altLang="en-US" dirty="0" smtClean="0"/>
              <a:t>窗口，用于</a:t>
            </a:r>
            <a:r>
              <a:rPr lang="zh-CN" altLang="en-US" dirty="0"/>
              <a:t>代码编辑、调试和</a:t>
            </a:r>
            <a:r>
              <a:rPr lang="zh-CN" altLang="en-US" dirty="0" smtClean="0"/>
              <a:t>运行，代码可以保存，运行</a:t>
            </a:r>
            <a:r>
              <a:rPr lang="zh-CN" altLang="en-US" dirty="0"/>
              <a:t>结果显示在</a:t>
            </a:r>
            <a:r>
              <a:rPr lang="en-US" altLang="zh-CN" dirty="0"/>
              <a:t>Shell</a:t>
            </a:r>
            <a:r>
              <a:rPr lang="zh-CN" altLang="en-US" dirty="0"/>
              <a:t>窗口中（</a:t>
            </a:r>
            <a:r>
              <a:rPr lang="zh-CN" altLang="en-US" dirty="0" smtClean="0"/>
              <a:t>包括代码中涉及的与用户的交互</a:t>
            </a:r>
            <a:r>
              <a:rPr lang="zh-CN" altLang="en-US" dirty="0"/>
              <a:t>）。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612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r>
              <a:rPr lang="zh-CN" altLang="en-US" dirty="0" smtClean="0"/>
              <a:t>如果匿名函数需要被其它语句调用，可以把匿名函数赋给一个变量，即产生一个命名函数。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195736" y="3284983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altLang="zh-CN" sz="2400" dirty="0"/>
              <a:t>&gt;&gt;&gt; a = lambda x,y:(x+y)**2 + 5</a:t>
            </a:r>
          </a:p>
          <a:p>
            <a:r>
              <a:rPr lang="es-ES" altLang="zh-CN" sz="2400" dirty="0"/>
              <a:t>&gt;&gt;&gt; a(2,3)</a:t>
            </a:r>
          </a:p>
          <a:p>
            <a:r>
              <a:rPr lang="es-ES" altLang="zh-CN" sz="2400" dirty="0"/>
              <a:t>30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6623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 smtClean="0"/>
              <a:t>语句</a:t>
            </a:r>
            <a:endParaRPr lang="en-US" altLang="zh-CN" dirty="0"/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kumimoji="1" lang="zh-CN" altLang="en-US" b="1" u="sng" dirty="0">
                <a:solidFill>
                  <a:schemeClr val="accent2"/>
                </a:solidFill>
              </a:rPr>
              <a:t>类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 smtClean="0"/>
              <a:t>扩展库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241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425355"/>
          </a:xfrm>
        </p:spPr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是面向对象的编程语言，支持创建类对象及根据类对象产生实例对象。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9318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392488"/>
          </a:xfrm>
        </p:spPr>
        <p:txBody>
          <a:bodyPr/>
          <a:lstStyle/>
          <a:p>
            <a:r>
              <a:rPr lang="zh-CN" altLang="en-US" dirty="0" smtClean="0"/>
              <a:t>创建</a:t>
            </a:r>
            <a:r>
              <a:rPr lang="zh-CN" altLang="en-US" dirty="0"/>
              <a:t>类对象利用</a:t>
            </a:r>
            <a:r>
              <a:rPr lang="en-US" altLang="zh-CN" dirty="0"/>
              <a:t>class</a:t>
            </a:r>
            <a:r>
              <a:rPr lang="zh-CN" altLang="en-US" dirty="0"/>
              <a:t>语句：</a:t>
            </a:r>
            <a:br>
              <a:rPr lang="zh-CN" altLang="en-US" dirty="0"/>
            </a:br>
            <a:r>
              <a:rPr lang="zh-CN" altLang="en-US" dirty="0"/>
              <a:t>   </a:t>
            </a:r>
            <a:r>
              <a:rPr lang="en-US" altLang="zh-CN" sz="2800" b="1" i="1" dirty="0" smtClean="0"/>
              <a:t>class </a:t>
            </a:r>
            <a:r>
              <a:rPr lang="en-US" altLang="zh-CN" sz="2800" b="1" i="1" dirty="0"/>
              <a:t>&lt;name&gt; (superclass,…):</a:t>
            </a:r>
            <a:br>
              <a:rPr lang="en-US" altLang="zh-CN" sz="2800" b="1" i="1" dirty="0"/>
            </a:br>
            <a:r>
              <a:rPr lang="en-US" altLang="zh-CN" sz="2800" b="1" i="1" dirty="0"/>
              <a:t>        </a:t>
            </a:r>
            <a:r>
              <a:rPr lang="zh-CN" altLang="en-US" sz="2800" b="1" i="1" dirty="0"/>
              <a:t>代码</a:t>
            </a:r>
            <a:r>
              <a:rPr lang="zh-CN" altLang="en-US" sz="2800" b="1" i="1" dirty="0" smtClean="0"/>
              <a:t>块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class</a:t>
            </a:r>
            <a:r>
              <a:rPr lang="zh-CN" altLang="en-US" dirty="0"/>
              <a:t>语句是一个复合语句，</a:t>
            </a:r>
            <a:r>
              <a:rPr lang="en-US" altLang="zh-CN" dirty="0"/>
              <a:t>name</a:t>
            </a:r>
            <a:r>
              <a:rPr lang="zh-CN" altLang="en-US" dirty="0"/>
              <a:t>为类名，</a:t>
            </a:r>
            <a:r>
              <a:rPr lang="en-US" altLang="zh-CN" dirty="0"/>
              <a:t>superclass</a:t>
            </a:r>
            <a:r>
              <a:rPr lang="zh-CN" altLang="en-US" dirty="0"/>
              <a:t>是要继承的超类（如有多个超类表示多重继承）</a:t>
            </a:r>
            <a:r>
              <a:rPr lang="zh-CN" altLang="en-US" dirty="0" smtClean="0"/>
              <a:t>。在</a:t>
            </a:r>
            <a:r>
              <a:rPr lang="en-US" altLang="zh-CN" dirty="0" smtClean="0"/>
              <a:t>2.2</a:t>
            </a:r>
            <a:r>
              <a:rPr lang="zh-CN" altLang="en-US" dirty="0" smtClean="0"/>
              <a:t>以后的版本，可以用</a:t>
            </a:r>
            <a:r>
              <a:rPr lang="en-US" altLang="zh-CN" dirty="0" smtClean="0"/>
              <a:t>object</a:t>
            </a:r>
            <a:r>
              <a:rPr lang="zh-CN" altLang="en-US" dirty="0" smtClean="0"/>
              <a:t>作为超类表示基本类。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2987824" y="476672"/>
            <a:ext cx="3384376" cy="86895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创建类对象</a:t>
            </a:r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6850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27584" y="5132784"/>
            <a:ext cx="72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基本类具有的属性与方法（</a:t>
            </a:r>
            <a:r>
              <a:rPr lang="en-US" altLang="zh-CN" sz="2400" dirty="0" smtClean="0"/>
              <a:t>python</a:t>
            </a:r>
            <a:r>
              <a:rPr lang="zh-CN" altLang="en-US" sz="2400" dirty="0" smtClean="0"/>
              <a:t>系统用两边</a:t>
            </a:r>
            <a:r>
              <a:rPr lang="zh-CN" altLang="en-US" sz="2400" dirty="0"/>
              <a:t>为双</a:t>
            </a:r>
            <a:r>
              <a:rPr lang="zh-CN" altLang="en-US" sz="2400" dirty="0" smtClean="0"/>
              <a:t>下划线的命名方式命名对象内部的属性与方法）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683568" y="1196752"/>
            <a:ext cx="712879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class </a:t>
            </a:r>
            <a:r>
              <a:rPr lang="en-US" altLang="zh-CN" sz="2400" dirty="0" err="1"/>
              <a:t>myClass</a:t>
            </a:r>
            <a:r>
              <a:rPr lang="en-US" altLang="zh-CN" sz="2400" dirty="0"/>
              <a:t>(object):</a:t>
            </a:r>
          </a:p>
          <a:p>
            <a:r>
              <a:rPr lang="en-US" altLang="zh-CN" sz="2400" dirty="0"/>
              <a:t>	pass</a:t>
            </a:r>
          </a:p>
          <a:p>
            <a:endParaRPr lang="en-US" altLang="zh-CN" sz="2400" dirty="0"/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dir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myClass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['__class__', '__</a:t>
            </a:r>
            <a:r>
              <a:rPr lang="en-US" altLang="zh-CN" sz="2400" dirty="0" err="1"/>
              <a:t>delattr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__', '__doc__', '__format__', '__</a:t>
            </a:r>
            <a:r>
              <a:rPr lang="en-US" altLang="zh-CN" sz="2400" dirty="0" err="1"/>
              <a:t>getattribute</a:t>
            </a:r>
            <a:r>
              <a:rPr lang="en-US" altLang="zh-CN" sz="2400" dirty="0"/>
              <a:t>__', '__hash__', '__</a:t>
            </a:r>
            <a:r>
              <a:rPr lang="en-US" altLang="zh-CN" sz="2400" dirty="0" err="1"/>
              <a:t>init</a:t>
            </a:r>
            <a:r>
              <a:rPr lang="en-US" altLang="zh-CN" sz="2400" dirty="0"/>
              <a:t>__', '__module__', '__new__', '__reduce__', '__</a:t>
            </a:r>
            <a:r>
              <a:rPr lang="en-US" altLang="zh-CN" sz="2400" dirty="0" err="1"/>
              <a:t>reduce_ex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repr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setattr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sizeof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str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subclasshook</a:t>
            </a:r>
            <a:r>
              <a:rPr lang="en-US" altLang="zh-CN" sz="2400" dirty="0"/>
              <a:t>__', '__</a:t>
            </a:r>
            <a:r>
              <a:rPr lang="en-US" altLang="zh-CN" sz="2400" dirty="0" err="1"/>
              <a:t>weakref</a:t>
            </a:r>
            <a:r>
              <a:rPr lang="en-US" altLang="zh-CN" sz="2400" dirty="0"/>
              <a:t>__']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6600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811018"/>
              </p:ext>
            </p:extLst>
          </p:nvPr>
        </p:nvGraphicFramePr>
        <p:xfrm>
          <a:off x="755576" y="1988840"/>
          <a:ext cx="7704856" cy="237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352"/>
                <a:gridCol w="4536504"/>
              </a:tblGrid>
              <a:tr h="3956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属性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_doc_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类的文档字符串（类的说明）</a:t>
                      </a:r>
                      <a:endParaRPr lang="zh-CN" altLang="en-US" dirty="0"/>
                    </a:p>
                  </a:txBody>
                  <a:tcPr/>
                </a:tc>
              </a:tr>
              <a:tr h="5042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</a:t>
                      </a:r>
                      <a:r>
                        <a:rPr lang="en-US" altLang="zh-CN" dirty="0" err="1" smtClean="0"/>
                        <a:t>dict</a:t>
                      </a:r>
                      <a:r>
                        <a:rPr lang="en-US" altLang="zh-CN" dirty="0" smtClean="0"/>
                        <a:t>_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类字典（属性和值）</a:t>
                      </a:r>
                      <a:endParaRPr lang="zh-CN" altLang="en-US" dirty="0"/>
                    </a:p>
                  </a:txBody>
                  <a:tcPr/>
                </a:tc>
              </a:tr>
              <a:tr h="54009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_module_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类所在模块</a:t>
                      </a:r>
                      <a:endParaRPr lang="zh-CN" altLang="en-US" dirty="0"/>
                    </a:p>
                  </a:txBody>
                  <a:tcPr/>
                </a:tc>
              </a:tr>
              <a:tr h="54002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_class_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类所在的类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99792" y="1304673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基本</a:t>
            </a:r>
            <a:r>
              <a:rPr lang="zh-CN" altLang="en-US" sz="2400" dirty="0" smtClean="0"/>
              <a:t>类的</a:t>
            </a:r>
            <a:r>
              <a:rPr lang="zh-CN" altLang="en-US" sz="2400" dirty="0"/>
              <a:t>主要</a:t>
            </a:r>
            <a:r>
              <a:rPr lang="zh-CN" altLang="en-US" sz="2400" dirty="0" smtClean="0"/>
              <a:t>属性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360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266528"/>
              </p:ext>
            </p:extLst>
          </p:nvPr>
        </p:nvGraphicFramePr>
        <p:xfrm>
          <a:off x="755576" y="1988840"/>
          <a:ext cx="7704856" cy="24832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352"/>
                <a:gridCol w="4536504"/>
              </a:tblGrid>
              <a:tr h="3956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方法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__</a:t>
                      </a:r>
                      <a:r>
                        <a:rPr lang="en-US" altLang="zh-CN" dirty="0" err="1" smtClean="0"/>
                        <a:t>init</a:t>
                      </a:r>
                      <a:r>
                        <a:rPr lang="en-US" altLang="zh-CN" dirty="0" smtClean="0"/>
                        <a:t>__(self)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构造器，定义特殊方法。</a:t>
                      </a:r>
                      <a:endParaRPr lang="zh-CN" altLang="en-US" dirty="0"/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__del__(self)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解构器，清除对象。</a:t>
                      </a:r>
                      <a:endParaRPr lang="zh-CN" altLang="en-US" dirty="0"/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__</a:t>
                      </a:r>
                      <a:r>
                        <a:rPr lang="en-US" altLang="zh-CN" dirty="0" err="1" smtClean="0"/>
                        <a:t>setattr</a:t>
                      </a:r>
                      <a:r>
                        <a:rPr lang="en-US" altLang="zh-CN" dirty="0" smtClean="0"/>
                        <a:t>__(</a:t>
                      </a:r>
                      <a:r>
                        <a:rPr lang="en-US" altLang="zh-CN" dirty="0" err="1" smtClean="0"/>
                        <a:t>self,attr,val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设置属性值。</a:t>
                      </a:r>
                      <a:endParaRPr lang="zh-CN" altLang="en-US" dirty="0"/>
                    </a:p>
                  </a:txBody>
                  <a:tcPr/>
                </a:tc>
              </a:tr>
              <a:tr h="3956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__</a:t>
                      </a:r>
                      <a:r>
                        <a:rPr lang="en-US" altLang="zh-CN" dirty="0" err="1" smtClean="0"/>
                        <a:t>getattribute</a:t>
                      </a:r>
                      <a:r>
                        <a:rPr lang="en-US" altLang="zh-CN" dirty="0" smtClean="0"/>
                        <a:t>__(</a:t>
                      </a:r>
                      <a:r>
                        <a:rPr lang="en-US" altLang="zh-CN" dirty="0" err="1" smtClean="0"/>
                        <a:t>self,attr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获取属性值。</a:t>
                      </a:r>
                      <a:endParaRPr lang="zh-CN" altLang="en-US" dirty="0"/>
                    </a:p>
                  </a:txBody>
                  <a:tcPr/>
                </a:tc>
              </a:tr>
              <a:tr h="5042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__</a:t>
                      </a:r>
                      <a:r>
                        <a:rPr lang="en-US" altLang="zh-CN" dirty="0" err="1" smtClean="0"/>
                        <a:t>delattr</a:t>
                      </a:r>
                      <a:r>
                        <a:rPr lang="en-US" altLang="zh-CN" dirty="0" smtClean="0"/>
                        <a:t>__(</a:t>
                      </a:r>
                      <a:r>
                        <a:rPr lang="en-US" altLang="zh-CN" dirty="0" err="1" smtClean="0"/>
                        <a:t>self,attr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删除属性。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99792" y="5157192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方法只能用于类的实例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15816" y="1304673"/>
            <a:ext cx="324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基本</a:t>
            </a:r>
            <a:r>
              <a:rPr lang="zh-CN" altLang="en-US" sz="2400" dirty="0" smtClean="0"/>
              <a:t>类的</a:t>
            </a:r>
            <a:r>
              <a:rPr lang="zh-CN" altLang="en-US" sz="2400" dirty="0"/>
              <a:t>主要</a:t>
            </a:r>
            <a:r>
              <a:rPr lang="zh-CN" altLang="en-US" sz="2400" dirty="0" smtClean="0"/>
              <a:t>方法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1592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9712" y="5660647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所创建的类继承</a:t>
            </a:r>
            <a:r>
              <a:rPr lang="en-US" altLang="zh-CN" sz="2400" dirty="0" smtClean="0"/>
              <a:t>float</a:t>
            </a:r>
            <a:r>
              <a:rPr lang="zh-CN" altLang="en-US" sz="2400" dirty="0" smtClean="0"/>
              <a:t>类的属性和方法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409038" y="620688"/>
            <a:ext cx="8136904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&gt;&gt;&gt; class </a:t>
            </a:r>
            <a:r>
              <a:rPr lang="en-US" altLang="zh-CN" sz="2000" dirty="0" err="1"/>
              <a:t>myClass</a:t>
            </a:r>
            <a:r>
              <a:rPr lang="en-US" altLang="zh-CN" sz="2000" dirty="0"/>
              <a:t>(float):</a:t>
            </a:r>
          </a:p>
          <a:p>
            <a:r>
              <a:rPr lang="en-US" altLang="zh-CN" sz="2000" dirty="0"/>
              <a:t>	pass</a:t>
            </a:r>
          </a:p>
          <a:p>
            <a:endParaRPr lang="en-US" altLang="zh-CN" sz="2000" dirty="0"/>
          </a:p>
          <a:p>
            <a:r>
              <a:rPr lang="en-US" altLang="zh-CN" sz="2000" dirty="0"/>
              <a:t>&gt;&gt;&gt; </a:t>
            </a:r>
            <a:r>
              <a:rPr lang="en-US" altLang="zh-CN" sz="2000" dirty="0" err="1"/>
              <a:t>dir</a:t>
            </a:r>
            <a:r>
              <a:rPr lang="en-US" altLang="zh-CN" sz="2000" dirty="0"/>
              <a:t>(</a:t>
            </a:r>
            <a:r>
              <a:rPr lang="en-US" altLang="zh-CN" sz="2000" dirty="0" err="1"/>
              <a:t>myClass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['__abs__', '__add__', '__class__', '__coerce__', '__</a:t>
            </a:r>
            <a:r>
              <a:rPr lang="en-US" altLang="zh-CN" sz="2000" dirty="0" err="1"/>
              <a:t>delattr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dict</a:t>
            </a:r>
            <a:r>
              <a:rPr lang="en-US" altLang="zh-CN" sz="2000" dirty="0"/>
              <a:t>__', '__div__', '__</a:t>
            </a:r>
            <a:r>
              <a:rPr lang="en-US" altLang="zh-CN" sz="2000" dirty="0" err="1"/>
              <a:t>divmod</a:t>
            </a:r>
            <a:r>
              <a:rPr lang="en-US" altLang="zh-CN" sz="2000" dirty="0"/>
              <a:t>__', '__doc__', '__</a:t>
            </a:r>
            <a:r>
              <a:rPr lang="en-US" altLang="zh-CN" sz="2000" dirty="0" err="1"/>
              <a:t>eq</a:t>
            </a:r>
            <a:r>
              <a:rPr lang="en-US" altLang="zh-CN" sz="2000" dirty="0"/>
              <a:t>__', '__float__', '__</a:t>
            </a:r>
            <a:r>
              <a:rPr lang="en-US" altLang="zh-CN" sz="2000" dirty="0" err="1"/>
              <a:t>floordiv</a:t>
            </a:r>
            <a:r>
              <a:rPr lang="en-US" altLang="zh-CN" sz="2000" dirty="0"/>
              <a:t>__', '__format__', '__</a:t>
            </a:r>
            <a:r>
              <a:rPr lang="en-US" altLang="zh-CN" sz="2000" dirty="0" err="1"/>
              <a:t>ge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getattribute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getformat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getnewargs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gt</a:t>
            </a:r>
            <a:r>
              <a:rPr lang="en-US" altLang="zh-CN" sz="2000" dirty="0"/>
              <a:t>__', '__hash__', '__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int</a:t>
            </a:r>
            <a:r>
              <a:rPr lang="en-US" altLang="zh-CN" sz="2000" dirty="0"/>
              <a:t>__', '__le__', '__long__', '__</a:t>
            </a:r>
            <a:r>
              <a:rPr lang="en-US" altLang="zh-CN" sz="2000" dirty="0" err="1"/>
              <a:t>lt</a:t>
            </a:r>
            <a:r>
              <a:rPr lang="en-US" altLang="zh-CN" sz="2000" dirty="0"/>
              <a:t>__', '__mod__', '__module__', '__</a:t>
            </a:r>
            <a:r>
              <a:rPr lang="en-US" altLang="zh-CN" sz="2000" dirty="0" err="1"/>
              <a:t>mul</a:t>
            </a:r>
            <a:r>
              <a:rPr lang="en-US" altLang="zh-CN" sz="2000" dirty="0"/>
              <a:t>__', '__ne__', '__</a:t>
            </a:r>
            <a:r>
              <a:rPr lang="en-US" altLang="zh-CN" sz="2000" dirty="0" err="1"/>
              <a:t>neg</a:t>
            </a:r>
            <a:r>
              <a:rPr lang="en-US" altLang="zh-CN" sz="2000" dirty="0"/>
              <a:t>__', '__new__', '__nonzero__', '__</a:t>
            </a:r>
            <a:r>
              <a:rPr lang="en-US" altLang="zh-CN" sz="2000" dirty="0" err="1"/>
              <a:t>pos</a:t>
            </a:r>
            <a:r>
              <a:rPr lang="en-US" altLang="zh-CN" sz="2000" dirty="0"/>
              <a:t>__', '__pow__', '__</a:t>
            </a:r>
            <a:r>
              <a:rPr lang="en-US" altLang="zh-CN" sz="2000" dirty="0" err="1"/>
              <a:t>radd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rdiv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rdivmod</a:t>
            </a:r>
            <a:r>
              <a:rPr lang="en-US" altLang="zh-CN" sz="2000" dirty="0"/>
              <a:t>__', '__reduce__', '__</a:t>
            </a:r>
            <a:r>
              <a:rPr lang="en-US" altLang="zh-CN" sz="2000" dirty="0" err="1"/>
              <a:t>reduce_ex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repr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rfloordiv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rmod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rmul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rpow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rsub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rtruediv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setattr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setformat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sizeof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str</a:t>
            </a:r>
            <a:r>
              <a:rPr lang="en-US" altLang="zh-CN" sz="2000" dirty="0"/>
              <a:t>__', '__sub__', '__</a:t>
            </a:r>
            <a:r>
              <a:rPr lang="en-US" altLang="zh-CN" sz="2000" dirty="0" err="1"/>
              <a:t>subclasshook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truediv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trunc</a:t>
            </a:r>
            <a:r>
              <a:rPr lang="en-US" altLang="zh-CN" sz="2000" dirty="0"/>
              <a:t>__', '__</a:t>
            </a:r>
            <a:r>
              <a:rPr lang="en-US" altLang="zh-CN" sz="2000" dirty="0" err="1"/>
              <a:t>weakref</a:t>
            </a:r>
            <a:r>
              <a:rPr lang="en-US" altLang="zh-CN" sz="2000" dirty="0"/>
              <a:t>__', '</a:t>
            </a:r>
            <a:r>
              <a:rPr lang="en-US" altLang="zh-CN" sz="2000" dirty="0" err="1"/>
              <a:t>as_integer_ratio</a:t>
            </a:r>
            <a:r>
              <a:rPr lang="en-US" altLang="zh-CN" sz="2000" dirty="0"/>
              <a:t>', 'conjugate', '</a:t>
            </a:r>
            <a:r>
              <a:rPr lang="en-US" altLang="zh-CN" sz="2000" dirty="0" err="1"/>
              <a:t>fromhex</a:t>
            </a:r>
            <a:r>
              <a:rPr lang="en-US" altLang="zh-CN" sz="2000" dirty="0"/>
              <a:t>', 'hex', '</a:t>
            </a:r>
            <a:r>
              <a:rPr lang="en-US" altLang="zh-CN" sz="2000" dirty="0" err="1"/>
              <a:t>imag</a:t>
            </a:r>
            <a:r>
              <a:rPr lang="en-US" altLang="zh-CN" sz="2000" dirty="0"/>
              <a:t>', '</a:t>
            </a:r>
            <a:r>
              <a:rPr lang="en-US" altLang="zh-CN" sz="2000" dirty="0" err="1"/>
              <a:t>is_integer</a:t>
            </a:r>
            <a:r>
              <a:rPr lang="en-US" altLang="zh-CN" sz="2000" dirty="0"/>
              <a:t>', 'real</a:t>
            </a:r>
            <a:r>
              <a:rPr lang="en-US" altLang="zh-CN" sz="2000" dirty="0" smtClean="0"/>
              <a:t>']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40737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556792"/>
            <a:ext cx="8229600" cy="4209331"/>
          </a:xfrm>
        </p:spPr>
        <p:txBody>
          <a:bodyPr/>
          <a:lstStyle/>
          <a:p>
            <a:pPr lvl="1"/>
            <a:r>
              <a:rPr lang="zh-CN" altLang="en-US" dirty="0"/>
              <a:t>利用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语句内部的赋值语句可创建类对象的属性。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利用类内部的函数语句</a:t>
            </a:r>
            <a:r>
              <a:rPr lang="en-US" altLang="zh-CN" dirty="0" err="1" smtClean="0"/>
              <a:t>def</a:t>
            </a:r>
            <a:r>
              <a:rPr lang="zh-CN" altLang="en-US" dirty="0" smtClean="0"/>
              <a:t>可创建方法，在类的方法中，第一个参数（按惯例称为</a:t>
            </a:r>
            <a:r>
              <a:rPr lang="en-US" altLang="zh-CN" dirty="0" smtClean="0"/>
              <a:t>self</a:t>
            </a:r>
            <a:r>
              <a:rPr lang="zh-CN" altLang="en-US" dirty="0" smtClean="0"/>
              <a:t>）是所有方法都必须要有的，引用的是要处理的实例对象（调用时不需要列出</a:t>
            </a:r>
            <a:r>
              <a:rPr lang="en-US" altLang="zh-CN" dirty="0" smtClean="0"/>
              <a:t>self</a:t>
            </a:r>
            <a:r>
              <a:rPr lang="zh-CN" altLang="en-US" dirty="0" smtClean="0"/>
              <a:t>参数）。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527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利用类声明后的第一个没有赋值的字符串可创建类的说明文档（作为类的</a:t>
            </a:r>
            <a:r>
              <a:rPr lang="en-US" altLang="zh-CN" dirty="0"/>
              <a:t>__doc__</a:t>
            </a:r>
            <a:r>
              <a:rPr lang="zh-CN" altLang="en-US" dirty="0"/>
              <a:t>属性值），在</a:t>
            </a:r>
            <a:r>
              <a:rPr lang="en-US" altLang="zh-CN" dirty="0"/>
              <a:t>IDLE</a:t>
            </a:r>
            <a:r>
              <a:rPr lang="zh-CN" altLang="en-US" dirty="0"/>
              <a:t>中输入类名和左括号后，会显示说明信息。</a:t>
            </a:r>
          </a:p>
          <a:p>
            <a:pPr lvl="1"/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755232"/>
            <a:ext cx="745807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329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385026" y="5729842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文本编辑器</a:t>
            </a:r>
            <a:r>
              <a:rPr lang="zh-CN" altLang="en-US" sz="2400" dirty="0" smtClean="0"/>
              <a:t>窗口</a:t>
            </a:r>
            <a:endParaRPr lang="zh-CN" altLang="en-US" sz="2400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96" y="620688"/>
            <a:ext cx="7913152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77" y="3717032"/>
            <a:ext cx="7155389" cy="1883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3830661" y="3059668"/>
            <a:ext cx="1398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Shell</a:t>
            </a:r>
            <a:r>
              <a:rPr lang="zh-CN" altLang="en-US" sz="2400" dirty="0"/>
              <a:t>窗口</a:t>
            </a:r>
          </a:p>
        </p:txBody>
      </p:sp>
    </p:spTree>
    <p:extLst>
      <p:ext uri="{BB962C8B-B14F-4D97-AF65-F5344CB8AC3E}">
        <p14:creationId xmlns:p14="http://schemas.microsoft.com/office/powerpoint/2010/main" val="75713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15330" y="980728"/>
            <a:ext cx="762907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class Student():</a:t>
            </a:r>
          </a:p>
          <a:p>
            <a:r>
              <a:rPr lang="en-US" altLang="zh-CN" sz="2400" dirty="0"/>
              <a:t>    """my first class"""</a:t>
            </a:r>
          </a:p>
          <a:p>
            <a:r>
              <a:rPr lang="en-US" altLang="zh-CN" sz="2400" dirty="0"/>
              <a:t>    Name = ""</a:t>
            </a:r>
          </a:p>
          <a:p>
            <a:r>
              <a:rPr lang="en-US" altLang="zh-CN" sz="2400" dirty="0"/>
              <a:t>    Chinese = 0</a:t>
            </a:r>
          </a:p>
          <a:p>
            <a:r>
              <a:rPr lang="en-US" altLang="zh-CN" sz="2400" dirty="0"/>
              <a:t>    English = 0</a:t>
            </a:r>
          </a:p>
          <a:p>
            <a:r>
              <a:rPr lang="en-US" altLang="zh-CN" sz="2400" dirty="0"/>
              <a:t>    Math = 0</a:t>
            </a:r>
          </a:p>
          <a:p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en-US" altLang="zh-CN" sz="2400" dirty="0" smtClean="0"/>
              <a:t>    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def</a:t>
            </a:r>
            <a:r>
              <a:rPr lang="en-US" altLang="zh-CN" sz="2400" dirty="0"/>
              <a:t> Sum(self):</a:t>
            </a:r>
          </a:p>
          <a:p>
            <a:r>
              <a:rPr lang="en-US" altLang="zh-CN" sz="2400" dirty="0"/>
              <a:t>        """apply + operation to argument"""</a:t>
            </a:r>
          </a:p>
          <a:p>
            <a:r>
              <a:rPr lang="en-US" altLang="zh-CN" sz="2400" dirty="0"/>
              <a:t>        return </a:t>
            </a:r>
            <a:r>
              <a:rPr lang="en-US" altLang="zh-CN" sz="2400" dirty="0" err="1"/>
              <a:t>self.Chinese</a:t>
            </a:r>
            <a:r>
              <a:rPr lang="en-US" altLang="zh-CN" sz="2400" dirty="0"/>
              <a:t> + </a:t>
            </a:r>
            <a:r>
              <a:rPr lang="en-US" altLang="zh-CN" sz="2400" dirty="0" err="1"/>
              <a:t>self.English</a:t>
            </a:r>
            <a:r>
              <a:rPr lang="en-US" altLang="zh-CN" sz="2400" dirty="0"/>
              <a:t> + </a:t>
            </a:r>
            <a:r>
              <a:rPr lang="en-US" altLang="zh-CN" sz="2400" dirty="0" err="1"/>
              <a:t>self.Math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</a:p>
          <a:p>
            <a:endParaRPr lang="en-US" altLang="zh-CN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475656" y="5816166"/>
            <a:ext cx="612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定义一个</a:t>
            </a:r>
            <a:r>
              <a:rPr lang="en-US" altLang="zh-CN" sz="2400" dirty="0" smtClean="0"/>
              <a:t>Student</a:t>
            </a:r>
            <a:r>
              <a:rPr lang="zh-CN" altLang="en-US" sz="2400" dirty="0" smtClean="0"/>
              <a:t>类，有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个属性和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个方法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8512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518864" y="1744217"/>
            <a:ext cx="8229600" cy="3412975"/>
          </a:xfrm>
        </p:spPr>
        <p:txBody>
          <a:bodyPr/>
          <a:lstStyle/>
          <a:p>
            <a:r>
              <a:rPr lang="zh-CN" altLang="en-US" dirty="0" smtClean="0"/>
              <a:t>通过类名和括号，就能产生类的一个实例对象。</a:t>
            </a:r>
            <a:endParaRPr lang="en-US" altLang="zh-CN" dirty="0" smtClean="0"/>
          </a:p>
          <a:p>
            <a:r>
              <a:rPr lang="zh-CN" altLang="en-US" dirty="0" smtClean="0"/>
              <a:t>每个实例对象都继承了类的属性和方法，此外，创建</a:t>
            </a:r>
            <a:r>
              <a:rPr lang="zh-CN" altLang="en-US" dirty="0"/>
              <a:t>的实例</a:t>
            </a:r>
            <a:r>
              <a:rPr lang="zh-CN" altLang="en-US" dirty="0" smtClean="0"/>
              <a:t>对象还可以</a:t>
            </a:r>
            <a:r>
              <a:rPr lang="zh-CN" altLang="en-US" dirty="0"/>
              <a:t>直接增加属性并</a:t>
            </a:r>
            <a:r>
              <a:rPr lang="zh-CN" altLang="en-US" dirty="0" smtClean="0"/>
              <a:t>赋值。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2843808" y="548680"/>
            <a:ext cx="4176464" cy="86895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产生实例对象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49914" y="476672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633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00200" y="1124744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Peter = Student()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Peter.Chinese</a:t>
            </a:r>
            <a:r>
              <a:rPr lang="en-US" altLang="zh-CN" sz="2400" dirty="0"/>
              <a:t> = 90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Peter.English</a:t>
            </a:r>
            <a:r>
              <a:rPr lang="en-US" altLang="zh-CN" sz="2400" dirty="0"/>
              <a:t>=80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Peter.math</a:t>
            </a:r>
            <a:r>
              <a:rPr lang="en-US" altLang="zh-CN" sz="2400" dirty="0"/>
              <a:t> = 60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Peter.Sum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170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1800200" y="436510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Peter.Age</a:t>
            </a:r>
            <a:r>
              <a:rPr lang="en-US" altLang="zh-CN" sz="2400" dirty="0"/>
              <a:t> = 21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Peter.Age</a:t>
            </a:r>
            <a:endParaRPr lang="en-US" altLang="zh-CN" sz="2400" dirty="0"/>
          </a:p>
          <a:p>
            <a:r>
              <a:rPr lang="en-US" altLang="zh-CN" sz="2400" dirty="0"/>
              <a:t>21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573913" y="5872359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增加对象属性</a:t>
            </a:r>
            <a:r>
              <a:rPr lang="zh-CN" altLang="en-US" sz="2400" dirty="0"/>
              <a:t>并</a:t>
            </a:r>
            <a:r>
              <a:rPr lang="zh-CN" altLang="en-US" sz="2400" dirty="0" smtClean="0"/>
              <a:t>赋值</a:t>
            </a:r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907704" y="3596185"/>
            <a:ext cx="57246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产生实例对象，并利用对象的属性和方法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839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zh-CN" altLang="en-US" dirty="0" smtClean="0"/>
              <a:t>如果要在创建实例时使实例具有</a:t>
            </a:r>
            <a:r>
              <a:rPr lang="zh-CN" altLang="en-US" dirty="0"/>
              <a:t>某些属性值</a:t>
            </a:r>
            <a:r>
              <a:rPr lang="zh-CN" altLang="en-US" dirty="0" smtClean="0"/>
              <a:t>，则可</a:t>
            </a:r>
            <a:r>
              <a:rPr lang="zh-CN" altLang="en-US" dirty="0"/>
              <a:t>通过</a:t>
            </a:r>
            <a:r>
              <a:rPr lang="zh-CN" altLang="en-US" dirty="0" smtClean="0"/>
              <a:t>定义</a:t>
            </a:r>
            <a:r>
              <a:rPr lang="en-US" altLang="zh-CN" dirty="0" smtClean="0"/>
              <a:t>__</a:t>
            </a:r>
            <a:r>
              <a:rPr lang="en-US" altLang="zh-CN" dirty="0" err="1" smtClean="0"/>
              <a:t>init</a:t>
            </a:r>
            <a:r>
              <a:rPr lang="en-US" altLang="zh-CN" dirty="0" smtClean="0"/>
              <a:t>__</a:t>
            </a:r>
            <a:r>
              <a:rPr lang="zh-CN" altLang="en-US" dirty="0" smtClean="0"/>
              <a:t>方法实现，该</a:t>
            </a:r>
            <a:r>
              <a:rPr lang="zh-CN" altLang="en-US" dirty="0"/>
              <a:t>方法在创建实例对象的时候就会被</a:t>
            </a:r>
            <a:r>
              <a:rPr lang="zh-CN" altLang="en-US" dirty="0" smtClean="0"/>
              <a:t>调用。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978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7544" y="404664"/>
            <a:ext cx="8388424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class Student():</a:t>
            </a:r>
          </a:p>
          <a:p>
            <a:r>
              <a:rPr lang="en-US" altLang="zh-CN" sz="2000" dirty="0"/>
              <a:t>    """my first class"""</a:t>
            </a:r>
          </a:p>
          <a:p>
            <a:r>
              <a:rPr lang="en-US" altLang="zh-CN" sz="2000" dirty="0"/>
              <a:t>    Name = ""</a:t>
            </a:r>
          </a:p>
          <a:p>
            <a:r>
              <a:rPr lang="en-US" altLang="zh-CN" sz="2000" dirty="0"/>
              <a:t>    Chinese = 0</a:t>
            </a:r>
          </a:p>
          <a:p>
            <a:r>
              <a:rPr lang="en-US" altLang="zh-CN" sz="2000" dirty="0"/>
              <a:t>    English = 0</a:t>
            </a:r>
          </a:p>
          <a:p>
            <a:r>
              <a:rPr lang="en-US" altLang="zh-CN" sz="2000" dirty="0"/>
              <a:t>    Math = 0</a:t>
            </a:r>
          </a:p>
          <a:p>
            <a:endParaRPr lang="en-US" altLang="zh-CN" sz="2000" dirty="0"/>
          </a:p>
          <a:p>
            <a:r>
              <a:rPr lang="en-US" altLang="zh-CN" sz="2000" dirty="0"/>
              <a:t>    </a:t>
            </a:r>
            <a:r>
              <a:rPr lang="en-US" altLang="zh-CN" sz="2000" dirty="0" err="1"/>
              <a:t>def</a:t>
            </a:r>
            <a:r>
              <a:rPr lang="en-US" altLang="zh-CN" sz="2000" dirty="0"/>
              <a:t> __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__(self):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self.Chinese</a:t>
            </a:r>
            <a:r>
              <a:rPr lang="en-US" altLang="zh-CN" sz="2000" dirty="0"/>
              <a:t> = 60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self.English</a:t>
            </a:r>
            <a:r>
              <a:rPr lang="en-US" altLang="zh-CN" sz="2000" dirty="0"/>
              <a:t> = 60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self.Math</a:t>
            </a:r>
            <a:r>
              <a:rPr lang="en-US" altLang="zh-CN" sz="2000" dirty="0"/>
              <a:t> = </a:t>
            </a:r>
            <a:r>
              <a:rPr lang="en-US" altLang="zh-CN" sz="2000" dirty="0" smtClean="0"/>
              <a:t>60</a:t>
            </a:r>
          </a:p>
          <a:p>
            <a:endParaRPr lang="en-US" altLang="zh-CN" sz="2000" dirty="0"/>
          </a:p>
          <a:p>
            <a:r>
              <a:rPr lang="en-US" altLang="zh-CN" sz="2000" dirty="0" smtClean="0"/>
              <a:t>    </a:t>
            </a:r>
            <a:r>
              <a:rPr lang="en-US" altLang="zh-CN" sz="2000" dirty="0" err="1"/>
              <a:t>def</a:t>
            </a:r>
            <a:r>
              <a:rPr lang="en-US" altLang="zh-CN" sz="2000" dirty="0"/>
              <a:t> Sum(self):</a:t>
            </a:r>
          </a:p>
          <a:p>
            <a:r>
              <a:rPr lang="en-US" altLang="zh-CN" sz="2000" dirty="0"/>
              <a:t>        """apply + operation to argument"""</a:t>
            </a:r>
          </a:p>
          <a:p>
            <a:r>
              <a:rPr lang="en-US" altLang="zh-CN" sz="2000" dirty="0"/>
              <a:t>        return </a:t>
            </a:r>
            <a:r>
              <a:rPr lang="en-US" altLang="zh-CN" sz="2000" dirty="0" err="1"/>
              <a:t>self.Chinese</a:t>
            </a:r>
            <a:r>
              <a:rPr lang="en-US" altLang="zh-CN" sz="2000" dirty="0"/>
              <a:t> + </a:t>
            </a:r>
            <a:r>
              <a:rPr lang="en-US" altLang="zh-CN" sz="2000" dirty="0" err="1"/>
              <a:t>self.English</a:t>
            </a:r>
            <a:r>
              <a:rPr lang="en-US" altLang="zh-CN" sz="2000" dirty="0"/>
              <a:t> + </a:t>
            </a:r>
            <a:r>
              <a:rPr lang="en-US" altLang="zh-CN" sz="2000" dirty="0" err="1"/>
              <a:t>self.Math</a:t>
            </a:r>
            <a:endParaRPr lang="en-US" altLang="zh-CN" sz="2000" dirty="0"/>
          </a:p>
          <a:p>
            <a:r>
              <a:rPr lang="en-US" altLang="zh-CN" sz="2000" dirty="0"/>
              <a:t>    </a:t>
            </a:r>
          </a:p>
          <a:p>
            <a:r>
              <a:rPr lang="en-US" altLang="zh-CN" sz="2000" dirty="0"/>
              <a:t>Peter = Student</a:t>
            </a:r>
            <a:r>
              <a:rPr lang="en-US" altLang="zh-CN" sz="2000" dirty="0" smtClean="0"/>
              <a:t>()</a:t>
            </a:r>
            <a:endParaRPr lang="en-US" altLang="zh-CN" sz="2000" dirty="0"/>
          </a:p>
          <a:p>
            <a:r>
              <a:rPr lang="en-US" altLang="zh-CN" sz="2000" dirty="0" err="1" smtClean="0"/>
              <a:t>Peter.Math</a:t>
            </a:r>
            <a:endParaRPr lang="en-US" altLang="zh-CN" sz="2000" dirty="0"/>
          </a:p>
          <a:p>
            <a:r>
              <a:rPr lang="en-US" altLang="zh-CN" sz="2000" dirty="0" err="1" smtClean="0"/>
              <a:t>Peter.Sum</a:t>
            </a:r>
            <a:r>
              <a:rPr lang="en-US" altLang="zh-CN" sz="2000" dirty="0"/>
              <a:t>()</a:t>
            </a:r>
          </a:p>
          <a:p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26899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如果在创建实例时，不同实例需要赋予不同属性值，则可以</a:t>
            </a:r>
            <a:r>
              <a:rPr lang="zh-CN" altLang="en-US" dirty="0"/>
              <a:t>在</a:t>
            </a:r>
            <a:r>
              <a:rPr lang="en-US" altLang="zh-CN" dirty="0"/>
              <a:t>__</a:t>
            </a:r>
            <a:r>
              <a:rPr lang="en-US" altLang="zh-CN" dirty="0" err="1"/>
              <a:t>init</a:t>
            </a:r>
            <a:r>
              <a:rPr lang="en-US" altLang="zh-CN" dirty="0"/>
              <a:t>__</a:t>
            </a:r>
            <a:r>
              <a:rPr lang="zh-CN" altLang="en-US" dirty="0"/>
              <a:t>方法中增加相应参数，通过参数值对实例的属性进行赋值</a:t>
            </a:r>
            <a:r>
              <a:rPr lang="zh-CN" altLang="en-US" dirty="0" smtClean="0"/>
              <a:t>。调用</a:t>
            </a:r>
            <a:r>
              <a:rPr lang="zh-CN" altLang="en-US" dirty="0"/>
              <a:t>时，实例对象作为第一个参数传输给</a:t>
            </a:r>
            <a:r>
              <a:rPr lang="en-US" altLang="zh-CN" dirty="0"/>
              <a:t>__</a:t>
            </a:r>
            <a:r>
              <a:rPr lang="en-US" altLang="zh-CN" dirty="0" err="1"/>
              <a:t>init</a:t>
            </a:r>
            <a:r>
              <a:rPr lang="en-US" altLang="zh-CN" dirty="0"/>
              <a:t>__</a:t>
            </a:r>
            <a:r>
              <a:rPr lang="zh-CN" altLang="en-US" dirty="0"/>
              <a:t>中的</a:t>
            </a:r>
            <a:r>
              <a:rPr lang="en-US" altLang="zh-CN" dirty="0"/>
              <a:t>self</a:t>
            </a:r>
            <a:r>
              <a:rPr lang="zh-CN" altLang="en-US" dirty="0"/>
              <a:t>参数，</a:t>
            </a:r>
            <a:r>
              <a:rPr lang="zh-CN" altLang="en-US" dirty="0" smtClean="0"/>
              <a:t>其它值传给</a:t>
            </a:r>
            <a:r>
              <a:rPr lang="en-US" altLang="zh-CN" dirty="0" smtClean="0"/>
              <a:t>__</a:t>
            </a:r>
            <a:r>
              <a:rPr lang="en-US" altLang="zh-CN" dirty="0" err="1"/>
              <a:t>init</a:t>
            </a:r>
            <a:r>
              <a:rPr lang="en-US" altLang="zh-CN" dirty="0"/>
              <a:t>__</a:t>
            </a:r>
            <a:r>
              <a:rPr lang="zh-CN" altLang="en-US" dirty="0"/>
              <a:t>方法</a:t>
            </a:r>
            <a:r>
              <a:rPr lang="zh-CN" altLang="en-US" dirty="0" smtClean="0"/>
              <a:t>中的相应参数。</a:t>
            </a:r>
            <a:endParaRPr lang="zh-CN" altLang="en-US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248211815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35823" y="620688"/>
            <a:ext cx="838842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&gt;&gt;&gt; class Student():</a:t>
            </a:r>
          </a:p>
          <a:p>
            <a:r>
              <a:rPr lang="en-US" altLang="zh-CN" sz="2000" dirty="0"/>
              <a:t>    """my first class"""</a:t>
            </a:r>
          </a:p>
          <a:p>
            <a:r>
              <a:rPr lang="en-US" altLang="zh-CN" sz="2000" dirty="0"/>
              <a:t>    </a:t>
            </a:r>
          </a:p>
          <a:p>
            <a:r>
              <a:rPr lang="en-US" altLang="zh-CN" sz="2000" dirty="0"/>
              <a:t>    </a:t>
            </a:r>
            <a:r>
              <a:rPr lang="en-US" altLang="zh-CN" sz="2000" dirty="0" err="1"/>
              <a:t>def</a:t>
            </a:r>
            <a:r>
              <a:rPr lang="en-US" altLang="zh-CN" sz="2000" dirty="0"/>
              <a:t> __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__(</a:t>
            </a:r>
            <a:r>
              <a:rPr lang="en-US" altLang="zh-CN" sz="2000" dirty="0" err="1"/>
              <a:t>self,Name,Ch,En,Ma</a:t>
            </a:r>
            <a:r>
              <a:rPr lang="en-US" altLang="zh-CN" sz="2000" dirty="0"/>
              <a:t>):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self.Name</a:t>
            </a:r>
            <a:r>
              <a:rPr lang="en-US" altLang="zh-CN" sz="2000" dirty="0"/>
              <a:t> = Name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self.Chinese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Ch</a:t>
            </a:r>
            <a:endParaRPr lang="en-US" altLang="zh-CN" sz="2000" dirty="0"/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self.English</a:t>
            </a:r>
            <a:r>
              <a:rPr lang="en-US" altLang="zh-CN" sz="2000" dirty="0"/>
              <a:t> = En</a:t>
            </a:r>
          </a:p>
          <a:p>
            <a:r>
              <a:rPr lang="en-US" altLang="zh-CN" sz="2000" dirty="0"/>
              <a:t>        </a:t>
            </a:r>
            <a:r>
              <a:rPr lang="en-US" altLang="zh-CN" sz="2000" dirty="0" err="1"/>
              <a:t>self.Math</a:t>
            </a:r>
            <a:r>
              <a:rPr lang="en-US" altLang="zh-CN" sz="2000" dirty="0"/>
              <a:t> = Ma</a:t>
            </a:r>
          </a:p>
          <a:p>
            <a:endParaRPr lang="en-US" altLang="zh-CN" sz="2000" dirty="0"/>
          </a:p>
          <a:p>
            <a:r>
              <a:rPr lang="en-US" altLang="zh-CN" sz="2000" dirty="0"/>
              <a:t>    </a:t>
            </a:r>
            <a:r>
              <a:rPr lang="en-US" altLang="zh-CN" sz="2000" dirty="0" err="1"/>
              <a:t>def</a:t>
            </a:r>
            <a:r>
              <a:rPr lang="en-US" altLang="zh-CN" sz="2000" dirty="0"/>
              <a:t> Sum(self):</a:t>
            </a:r>
          </a:p>
          <a:p>
            <a:r>
              <a:rPr lang="en-US" altLang="zh-CN" sz="2000" dirty="0"/>
              <a:t>        """apply + operation to argument"""</a:t>
            </a:r>
          </a:p>
          <a:p>
            <a:r>
              <a:rPr lang="en-US" altLang="zh-CN" sz="2000" dirty="0"/>
              <a:t>        return </a:t>
            </a:r>
            <a:r>
              <a:rPr lang="en-US" altLang="zh-CN" sz="2000" dirty="0" err="1"/>
              <a:t>self.Chinese</a:t>
            </a:r>
            <a:r>
              <a:rPr lang="en-US" altLang="zh-CN" sz="2000" dirty="0"/>
              <a:t> + </a:t>
            </a:r>
            <a:r>
              <a:rPr lang="en-US" altLang="zh-CN" sz="2000" dirty="0" err="1"/>
              <a:t>self.English</a:t>
            </a:r>
            <a:r>
              <a:rPr lang="en-US" altLang="zh-CN" sz="2000" dirty="0"/>
              <a:t> + </a:t>
            </a:r>
            <a:r>
              <a:rPr lang="en-US" altLang="zh-CN" sz="2000" dirty="0" err="1"/>
              <a:t>self.Math</a:t>
            </a:r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&gt;&gt;&gt; s1 = Student("Peter",87,90,74)</a:t>
            </a:r>
          </a:p>
          <a:p>
            <a:r>
              <a:rPr lang="en-US" altLang="zh-CN" sz="2000" dirty="0"/>
              <a:t>&gt;&gt;&gt; s1.Sum()</a:t>
            </a:r>
          </a:p>
          <a:p>
            <a:r>
              <a:rPr lang="en-US" altLang="zh-CN" sz="2000" dirty="0"/>
              <a:t>251</a:t>
            </a:r>
          </a:p>
        </p:txBody>
      </p:sp>
    </p:spTree>
    <p:extLst>
      <p:ext uri="{BB962C8B-B14F-4D97-AF65-F5344CB8AC3E}">
        <p14:creationId xmlns:p14="http://schemas.microsoft.com/office/powerpoint/2010/main" val="28290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基本语句</a:t>
            </a:r>
            <a:endParaRPr lang="en-US" altLang="zh-CN" dirty="0"/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kumimoji="1" lang="zh-CN" altLang="en-US" b="1" u="sng" dirty="0">
                <a:solidFill>
                  <a:schemeClr val="accent2"/>
                </a:solidFill>
              </a:rPr>
              <a:t>模块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 smtClean="0"/>
              <a:t>扩展库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005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r>
              <a:rPr lang="zh-CN" altLang="en-US" dirty="0" smtClean="0"/>
              <a:t>模块（</a:t>
            </a:r>
            <a:r>
              <a:rPr lang="en-US" altLang="zh-CN" dirty="0" smtClean="0"/>
              <a:t>module</a:t>
            </a:r>
            <a:r>
              <a:rPr lang="zh-CN" altLang="en-US" dirty="0" smtClean="0"/>
              <a:t>）是指一种组织形式，它将彼此有关联的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代码（可以</a:t>
            </a:r>
            <a:r>
              <a:rPr lang="zh-CN" altLang="en-US" dirty="0"/>
              <a:t>包含函数和</a:t>
            </a:r>
            <a:r>
              <a:rPr lang="zh-CN" altLang="en-US" dirty="0" smtClean="0"/>
              <a:t>类）组织到一个文件中。同一模块往往是用途相近的代码的集合，如</a:t>
            </a:r>
            <a:r>
              <a:rPr lang="en-US" altLang="zh-CN" dirty="0" smtClean="0"/>
              <a:t>math</a:t>
            </a:r>
            <a:r>
              <a:rPr lang="zh-CN" altLang="en-US" dirty="0" smtClean="0"/>
              <a:t>模块是数学函数的集合。</a:t>
            </a:r>
            <a:endParaRPr lang="en-US" altLang="zh-CN" dirty="0" smtClean="0"/>
          </a:p>
          <a:p>
            <a:r>
              <a:rPr lang="zh-CN" altLang="en-US" dirty="0" smtClean="0"/>
              <a:t>模块文件的扩展名为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py</a:t>
            </a:r>
            <a:r>
              <a:rPr lang="zh-CN" altLang="en-US" dirty="0" smtClean="0"/>
              <a:t>，即一个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文件被看作为一个模块，一个模块也可以被看作为一个文件。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163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59832" y="476672"/>
            <a:ext cx="3384376" cy="86895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模块的引用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844823"/>
            <a:ext cx="8229600" cy="3384377"/>
          </a:xfrm>
        </p:spPr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编程中，除了</a:t>
            </a:r>
            <a:r>
              <a:rPr lang="en-US" altLang="zh-CN" dirty="0" smtClean="0"/>
              <a:t>__build-ins__</a:t>
            </a:r>
            <a:r>
              <a:rPr lang="zh-CN" altLang="en-US" dirty="0" smtClean="0"/>
              <a:t>内置模块，如要引用其他模块（或模块中的函数），首先</a:t>
            </a:r>
            <a:r>
              <a:rPr lang="zh-CN" altLang="en-US" dirty="0"/>
              <a:t>要利用</a:t>
            </a:r>
            <a:r>
              <a:rPr lang="en-US" altLang="zh-CN" dirty="0"/>
              <a:t>import</a:t>
            </a:r>
            <a:r>
              <a:rPr lang="zh-CN" altLang="en-US" dirty="0"/>
              <a:t>语句将</a:t>
            </a:r>
            <a:r>
              <a:rPr lang="zh-CN" altLang="en-US" dirty="0" smtClean="0"/>
              <a:t>其</a:t>
            </a:r>
            <a:r>
              <a:rPr lang="zh-CN" altLang="en-US" dirty="0"/>
              <a:t>导入</a:t>
            </a:r>
            <a:r>
              <a:rPr lang="zh-CN" altLang="en-US" dirty="0" smtClean="0"/>
              <a:t>，可以是</a:t>
            </a:r>
            <a:r>
              <a:rPr lang="zh-CN" altLang="en-US" dirty="0"/>
              <a:t>导入</a:t>
            </a:r>
            <a:r>
              <a:rPr lang="zh-CN" altLang="en-US" dirty="0" smtClean="0"/>
              <a:t>整个模块，也可以是</a:t>
            </a:r>
            <a:r>
              <a:rPr lang="zh-CN" altLang="en-US" dirty="0"/>
              <a:t>导入</a:t>
            </a:r>
            <a:r>
              <a:rPr lang="zh-CN" altLang="en-US" dirty="0" smtClean="0"/>
              <a:t>模块中的指定函数。</a:t>
            </a:r>
            <a:endParaRPr lang="en-US" altLang="zh-CN" dirty="0" smtClean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1600" y="426368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8248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24745"/>
            <a:ext cx="8229600" cy="2736304"/>
          </a:xfrm>
        </p:spPr>
        <p:txBody>
          <a:bodyPr/>
          <a:lstStyle/>
          <a:p>
            <a:r>
              <a:rPr lang="en-US" altLang="zh-CN" dirty="0" smtClean="0"/>
              <a:t>IDLE</a:t>
            </a:r>
            <a:r>
              <a:rPr lang="zh-CN" altLang="en-US" dirty="0" smtClean="0"/>
              <a:t>能对用户输入的代码进行语句分析，对代码中不同类型的元素用不同的颜色表示（如关键词用橘红色、字符串用绿色、注释用红色、一般的文本</a:t>
            </a:r>
            <a:r>
              <a:rPr lang="zh-CN" altLang="en-US" dirty="0"/>
              <a:t>用</a:t>
            </a:r>
            <a:r>
              <a:rPr lang="zh-CN" altLang="en-US" dirty="0" smtClean="0"/>
              <a:t>黑色等）。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933056"/>
            <a:ext cx="3148319" cy="128947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7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模块</a:t>
            </a:r>
            <a:r>
              <a:rPr lang="zh-CN" altLang="en-US" dirty="0"/>
              <a:t>导入</a:t>
            </a:r>
            <a:r>
              <a:rPr lang="zh-CN" altLang="en-US" dirty="0" smtClean="0"/>
              <a:t>的方式：</a:t>
            </a:r>
            <a:endParaRPr lang="en-US" altLang="zh-CN" dirty="0" smtClean="0"/>
          </a:p>
          <a:p>
            <a:pPr lvl="1"/>
            <a:r>
              <a:rPr lang="zh-CN" altLang="en-US" dirty="0"/>
              <a:t>导入</a:t>
            </a:r>
            <a:r>
              <a:rPr lang="zh-CN" altLang="en-US" dirty="0" smtClean="0"/>
              <a:t>整个模块。模块中的所有函数都能被调用</a:t>
            </a:r>
            <a:r>
              <a:rPr lang="zh-CN" altLang="en-US" dirty="0"/>
              <a:t>，</a:t>
            </a:r>
            <a:r>
              <a:rPr lang="zh-CN" altLang="en-US" dirty="0" smtClean="0"/>
              <a:t>但由于会</a:t>
            </a:r>
            <a:r>
              <a:rPr lang="zh-CN" altLang="en-US" dirty="0"/>
              <a:t>存在</a:t>
            </a:r>
            <a:r>
              <a:rPr lang="zh-CN" altLang="en-US" dirty="0" smtClean="0"/>
              <a:t>不同模块中有同名函数的情况，在应用时</a:t>
            </a:r>
            <a:r>
              <a:rPr lang="zh-CN" altLang="en-US" dirty="0"/>
              <a:t>，必须在函数名前加模块</a:t>
            </a:r>
            <a:r>
              <a:rPr lang="zh-CN" altLang="en-US" dirty="0" smtClean="0"/>
              <a:t>名，以明确是哪个模块中的函数，如：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09720" y="411017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import math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math.sqrt</a:t>
            </a:r>
            <a:r>
              <a:rPr lang="en-US" altLang="zh-CN" sz="2400" dirty="0"/>
              <a:t>(9)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6342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5688632"/>
          </a:xfrm>
        </p:spPr>
        <p:txBody>
          <a:bodyPr>
            <a:normAutofit/>
          </a:bodyPr>
          <a:lstStyle/>
          <a:p>
            <a:pPr lvl="1"/>
            <a:r>
              <a:rPr lang="zh-CN" altLang="en-US" dirty="0"/>
              <a:t>从模块</a:t>
            </a:r>
            <a:r>
              <a:rPr lang="zh-CN" altLang="en-US" dirty="0" smtClean="0"/>
              <a:t>中</a:t>
            </a:r>
            <a:r>
              <a:rPr lang="zh-CN" altLang="en-US" dirty="0"/>
              <a:t>导入</a:t>
            </a:r>
            <a:r>
              <a:rPr lang="zh-CN" altLang="en-US" dirty="0" smtClean="0"/>
              <a:t>指定函数。只能调用该函数，不能调用模块中其它函数，在应用时，函数</a:t>
            </a:r>
            <a:r>
              <a:rPr lang="zh-CN" altLang="en-US" dirty="0"/>
              <a:t>名</a:t>
            </a:r>
            <a:r>
              <a:rPr lang="zh-CN" altLang="en-US" dirty="0" smtClean="0"/>
              <a:t>前不需要加</a:t>
            </a:r>
            <a:r>
              <a:rPr lang="zh-CN" altLang="en-US" dirty="0"/>
              <a:t>模块</a:t>
            </a:r>
            <a:r>
              <a:rPr lang="zh-CN" altLang="en-US" dirty="0" smtClean="0"/>
              <a:t>名，如：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/>
              <a:t>导入</a:t>
            </a:r>
            <a:r>
              <a:rPr lang="zh-CN" altLang="en-US" dirty="0" smtClean="0"/>
              <a:t>的模块或函数名采用别名。利用别名来调用函数，如：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81534" y="2101899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from math import </a:t>
            </a:r>
            <a:r>
              <a:rPr lang="en-US" altLang="zh-CN" sz="2400" dirty="0" err="1"/>
              <a:t>sqrt</a:t>
            </a:r>
            <a:endParaRPr lang="en-US" altLang="zh-CN" sz="2400" dirty="0"/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sqrt</a:t>
            </a:r>
            <a:r>
              <a:rPr lang="en-US" altLang="zh-CN" sz="2400" dirty="0"/>
              <a:t>(9) 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1907704" y="429309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from math import </a:t>
            </a:r>
            <a:r>
              <a:rPr lang="en-US" altLang="zh-CN" sz="2400" dirty="0" err="1"/>
              <a:t>sqrt</a:t>
            </a:r>
            <a:r>
              <a:rPr lang="en-US" altLang="zh-CN" sz="2400" dirty="0"/>
              <a:t> as s</a:t>
            </a:r>
          </a:p>
          <a:p>
            <a:r>
              <a:rPr lang="en-US" altLang="zh-CN" sz="2400" dirty="0" smtClean="0"/>
              <a:t>print s(9)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9227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r>
              <a:rPr lang="zh-CN" altLang="en-US" dirty="0"/>
              <a:t>模块查找</a:t>
            </a:r>
            <a:r>
              <a:rPr lang="zh-CN" altLang="en-US" dirty="0" smtClean="0"/>
              <a:t>路径：</a:t>
            </a:r>
            <a:endParaRPr lang="en-US" altLang="zh-CN" dirty="0" smtClean="0"/>
          </a:p>
          <a:p>
            <a:pPr lvl="1"/>
            <a:r>
              <a:rPr lang="zh-CN" altLang="en-US" dirty="0"/>
              <a:t>导入</a:t>
            </a:r>
            <a:r>
              <a:rPr lang="zh-CN" altLang="en-US" dirty="0" smtClean="0"/>
              <a:t>模块时，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是从模块查找路径中去查找，如</a:t>
            </a:r>
            <a:r>
              <a:rPr lang="zh-CN" altLang="en-US" dirty="0"/>
              <a:t>导入</a:t>
            </a:r>
            <a:r>
              <a:rPr lang="zh-CN" altLang="en-US" dirty="0" smtClean="0"/>
              <a:t>的模块不在模块</a:t>
            </a:r>
            <a:r>
              <a:rPr lang="zh-CN" altLang="en-US" dirty="0"/>
              <a:t>查找</a:t>
            </a:r>
            <a:r>
              <a:rPr lang="zh-CN" altLang="en-US" dirty="0" smtClean="0"/>
              <a:t>路径中，就会出现报错信息（即没有相应名称的模块）。可以在</a:t>
            </a:r>
            <a:r>
              <a:rPr lang="en-US" altLang="zh-CN" dirty="0" smtClean="0"/>
              <a:t>Path Browser</a:t>
            </a:r>
            <a:r>
              <a:rPr lang="zh-CN" altLang="en-US" dirty="0" smtClean="0"/>
              <a:t>窗口中查看初始化的查找路径。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如用户创建的模块不在初始化的查找路径中，可以通过</a:t>
            </a:r>
            <a:r>
              <a:rPr lang="en-US" altLang="zh-CN" dirty="0" smtClean="0"/>
              <a:t>sys</a:t>
            </a:r>
            <a:r>
              <a:rPr lang="zh-CN" altLang="en-US" dirty="0" smtClean="0"/>
              <a:t>模块的</a:t>
            </a:r>
            <a:r>
              <a:rPr lang="en-US" altLang="zh-CN" dirty="0" smtClean="0"/>
              <a:t>path</a:t>
            </a:r>
            <a:r>
              <a:rPr lang="zh-CN" altLang="en-US" dirty="0" smtClean="0"/>
              <a:t>属性</a:t>
            </a:r>
            <a:r>
              <a:rPr lang="zh-CN" altLang="en-US" dirty="0"/>
              <a:t>增加</a:t>
            </a:r>
            <a:r>
              <a:rPr lang="zh-CN" altLang="en-US" dirty="0" smtClean="0"/>
              <a:t>查找路径。利用</a:t>
            </a:r>
            <a:r>
              <a:rPr lang="en-US" altLang="zh-CN" dirty="0" err="1" smtClean="0"/>
              <a:t>sys.path</a:t>
            </a:r>
            <a:r>
              <a:rPr lang="zh-CN" altLang="en-US" dirty="0" smtClean="0"/>
              <a:t>可以查看当前的查找路径。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451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247759" y="5733256"/>
            <a:ext cx="26484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Path Browser</a:t>
            </a:r>
            <a:r>
              <a:rPr lang="zh-CN" altLang="en-US" sz="2400" dirty="0"/>
              <a:t>窗口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506881"/>
            <a:ext cx="6624736" cy="515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252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864" y="980728"/>
            <a:ext cx="8229600" cy="3024336"/>
          </a:xfrm>
        </p:spPr>
        <p:txBody>
          <a:bodyPr/>
          <a:lstStyle/>
          <a:p>
            <a:r>
              <a:rPr lang="zh-CN" altLang="en-US" dirty="0" smtClean="0"/>
              <a:t>模块导入模式：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模块在第一次</a:t>
            </a:r>
            <a:r>
              <a:rPr lang="en-US" altLang="zh-CN" dirty="0" smtClean="0"/>
              <a:t>import</a:t>
            </a:r>
            <a:r>
              <a:rPr lang="zh-CN" altLang="en-US" dirty="0" smtClean="0"/>
              <a:t>的时候导入。导入后，模块的顶层代码</a:t>
            </a:r>
            <a:r>
              <a:rPr lang="zh-CN" altLang="en-US" dirty="0"/>
              <a:t>（即不是在函数体</a:t>
            </a:r>
            <a:r>
              <a:rPr lang="zh-CN" altLang="en-US" dirty="0" smtClean="0"/>
              <a:t>中的代码）直接</a:t>
            </a:r>
            <a:r>
              <a:rPr lang="zh-CN" altLang="en-US" dirty="0"/>
              <a:t>执行</a:t>
            </a:r>
            <a:r>
              <a:rPr lang="zh-CN" altLang="en-US" dirty="0" smtClean="0"/>
              <a:t>。在大多数情况下，模块中的功能代码只有在调用时才执行，不是直接</a:t>
            </a:r>
            <a:r>
              <a:rPr lang="zh-CN" altLang="en-US" dirty="0"/>
              <a:t>执行</a:t>
            </a:r>
            <a:r>
              <a:rPr lang="zh-CN" altLang="en-US" dirty="0" smtClean="0"/>
              <a:t>，这时就</a:t>
            </a:r>
            <a:r>
              <a:rPr lang="zh-CN" altLang="en-US" dirty="0"/>
              <a:t>需要把代码封装</a:t>
            </a:r>
            <a:r>
              <a:rPr lang="zh-CN" altLang="en-US" dirty="0" smtClean="0"/>
              <a:t>到相应函数中。</a:t>
            </a:r>
            <a:endParaRPr lang="en-US" altLang="zh-CN" dirty="0" smtClean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567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如</a:t>
            </a:r>
            <a:r>
              <a:rPr lang="en-US" altLang="zh-CN" dirty="0" smtClean="0"/>
              <a:t>import</a:t>
            </a:r>
            <a:r>
              <a:rPr lang="zh-CN" altLang="en-US" dirty="0" smtClean="0"/>
              <a:t>的模块之前已经导入，则</a:t>
            </a:r>
            <a:r>
              <a:rPr lang="en-US" altLang="zh-CN" dirty="0" smtClean="0"/>
              <a:t>import</a:t>
            </a:r>
            <a:r>
              <a:rPr lang="zh-CN" altLang="en-US" dirty="0"/>
              <a:t>操作是从内存中</a:t>
            </a:r>
            <a:r>
              <a:rPr lang="zh-CN" altLang="en-US" dirty="0" smtClean="0"/>
              <a:t>取出已经</a:t>
            </a:r>
            <a:r>
              <a:rPr lang="zh-CN" altLang="en-US" dirty="0"/>
              <a:t>导入的模块，不重新运行模块的代码。这样做的目的是避免多重导入时代码被多次</a:t>
            </a:r>
            <a:r>
              <a:rPr lang="zh-CN" altLang="en-US" dirty="0" smtClean="0"/>
              <a:t>执行。</a:t>
            </a:r>
            <a:r>
              <a:rPr lang="zh-CN" altLang="en-US" dirty="0"/>
              <a:t>如我们要对编辑后的模块代码重新运行，需要利用内置函数</a:t>
            </a:r>
            <a:r>
              <a:rPr lang="en-US" altLang="zh-CN" dirty="0" smtClean="0"/>
              <a:t>reload()</a:t>
            </a:r>
            <a:r>
              <a:rPr lang="zh-CN" altLang="en-US" dirty="0" smtClean="0"/>
              <a:t>重载模块，否则还是运行原先的模块。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41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在</a:t>
            </a:r>
            <a:r>
              <a:rPr lang="zh-CN" altLang="en-US" dirty="0"/>
              <a:t>导入过程中，模块顶层代码中赋值的每一个名字都被存储在模块的名字空间中，并成为模块的一个属性。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681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演示：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创建一个模块（模块名为</a:t>
            </a:r>
            <a:r>
              <a:rPr lang="en-US" altLang="zh-CN" dirty="0" smtClean="0"/>
              <a:t>testModule.py</a:t>
            </a:r>
            <a:r>
              <a:rPr lang="zh-CN" altLang="en-US" dirty="0" smtClean="0"/>
              <a:t>），模块存放在</a:t>
            </a:r>
            <a:r>
              <a:rPr lang="en-US" altLang="zh-CN" dirty="0" smtClean="0"/>
              <a:t>c:\data</a:t>
            </a:r>
            <a:r>
              <a:rPr lang="zh-CN" altLang="en-US" dirty="0" smtClean="0"/>
              <a:t>文件夹下。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增加路径前和增加路径后</a:t>
            </a:r>
            <a:r>
              <a:rPr lang="en-US" altLang="zh-CN" dirty="0" smtClean="0"/>
              <a:t>import</a:t>
            </a:r>
            <a:r>
              <a:rPr lang="zh-CN" altLang="en-US" dirty="0" smtClean="0"/>
              <a:t>语句的运行。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第二次导入模块和第一次导入模块的区别。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对已导入的模块进行编辑保存，重载模块。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调用模块中的函数。</a:t>
            </a:r>
            <a:endParaRPr lang="zh-CN" altLang="en-US" dirty="0"/>
          </a:p>
          <a:p>
            <a:pPr lvl="1"/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597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3798" y="2060848"/>
            <a:ext cx="545435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a = 0</a:t>
            </a:r>
          </a:p>
          <a:p>
            <a:r>
              <a:rPr lang="en-US" altLang="zh-CN" sz="2400" dirty="0"/>
              <a:t>b = ""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smtClean="0"/>
              <a:t>"</a:t>
            </a:r>
            <a:r>
              <a:rPr lang="zh-CN" altLang="en-US" sz="2400" dirty="0"/>
              <a:t>模块顶层命令</a:t>
            </a:r>
            <a:r>
              <a:rPr lang="en-US" altLang="zh-CN" sz="2400" dirty="0"/>
              <a:t>"</a:t>
            </a:r>
          </a:p>
          <a:p>
            <a:r>
              <a:rPr lang="en-US" altLang="zh-CN" sz="2400" dirty="0" err="1"/>
              <a:t>def</a:t>
            </a:r>
            <a:r>
              <a:rPr lang="en-US" altLang="zh-CN" sz="2400" dirty="0"/>
              <a:t> </a:t>
            </a:r>
            <a:r>
              <a:rPr lang="en-US" altLang="zh-CN" sz="2400" dirty="0" err="1"/>
              <a:t>printTest</a:t>
            </a:r>
            <a:r>
              <a:rPr lang="en-US" altLang="zh-CN" sz="2400" dirty="0"/>
              <a:t>():</a:t>
            </a:r>
          </a:p>
          <a:p>
            <a:r>
              <a:rPr lang="en-US" altLang="zh-CN" sz="2400" dirty="0"/>
              <a:t>    print "</a:t>
            </a:r>
            <a:r>
              <a:rPr lang="zh-CN" altLang="en-US" sz="2400" dirty="0"/>
              <a:t>函数内命令</a:t>
            </a:r>
            <a:r>
              <a:rPr lang="en-US" altLang="zh-CN" sz="2400" dirty="0"/>
              <a:t>"</a:t>
            </a:r>
          </a:p>
        </p:txBody>
      </p:sp>
      <p:sp>
        <p:nvSpPr>
          <p:cNvPr id="5" name="矩形 4"/>
          <p:cNvSpPr/>
          <p:nvPr/>
        </p:nvSpPr>
        <p:spPr>
          <a:xfrm>
            <a:off x="2915816" y="5027984"/>
            <a:ext cx="2245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 smtClean="0"/>
              <a:t>testModule</a:t>
            </a:r>
            <a:r>
              <a:rPr lang="zh-CN" altLang="en-US" sz="2400" dirty="0" smtClean="0"/>
              <a:t>模块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1326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19672" y="424518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import sys</a:t>
            </a:r>
          </a:p>
          <a:p>
            <a:r>
              <a:rPr lang="en-US" altLang="zh-CN" sz="2400" dirty="0" err="1"/>
              <a:t>sys.path.append</a:t>
            </a:r>
            <a:r>
              <a:rPr lang="en-US" altLang="zh-CN" sz="2400" dirty="0"/>
              <a:t>("c:\data")</a:t>
            </a:r>
          </a:p>
          <a:p>
            <a:r>
              <a:rPr lang="en-US" altLang="zh-CN" sz="2400" dirty="0"/>
              <a:t>import </a:t>
            </a:r>
            <a:r>
              <a:rPr lang="en-US" altLang="zh-CN" sz="2400" dirty="0" err="1"/>
              <a:t>testModule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465512" y="5517232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增加模块查找路径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619672" y="3039343"/>
            <a:ext cx="5544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引入模块不在查找路径</a:t>
            </a:r>
            <a:r>
              <a:rPr lang="zh-CN" altLang="en-US" sz="2400" dirty="0"/>
              <a:t>中</a:t>
            </a:r>
            <a:r>
              <a:rPr lang="zh-CN" altLang="en-US" sz="2400" dirty="0" smtClean="0"/>
              <a:t>，就会报错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1259632" y="616620"/>
            <a:ext cx="65527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import </a:t>
            </a:r>
            <a:r>
              <a:rPr lang="en-US" altLang="zh-CN" sz="2400" dirty="0" err="1"/>
              <a:t>testModule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 err="1"/>
              <a:t>Traceback</a:t>
            </a:r>
            <a:r>
              <a:rPr lang="en-US" altLang="zh-CN" sz="2400" dirty="0"/>
              <a:t> (most recent call last):</a:t>
            </a:r>
          </a:p>
          <a:p>
            <a:r>
              <a:rPr lang="en-US" altLang="zh-CN" sz="2400" dirty="0"/>
              <a:t>  File "&lt;pyshell#9&gt;", line 1, in &lt;module&gt;</a:t>
            </a:r>
          </a:p>
          <a:p>
            <a:r>
              <a:rPr lang="en-US" altLang="zh-CN" sz="2400" dirty="0"/>
              <a:t>    import </a:t>
            </a:r>
            <a:r>
              <a:rPr lang="en-US" altLang="zh-CN" sz="2400" dirty="0" err="1"/>
              <a:t>testModule</a:t>
            </a:r>
            <a:endParaRPr lang="en-US" altLang="zh-CN" sz="2400" dirty="0"/>
          </a:p>
          <a:p>
            <a:r>
              <a:rPr lang="en-US" altLang="zh-CN" sz="2400" dirty="0" err="1"/>
              <a:t>ImportError</a:t>
            </a:r>
            <a:r>
              <a:rPr lang="en-US" altLang="zh-CN" sz="2400" dirty="0"/>
              <a:t>: No module named </a:t>
            </a:r>
            <a:r>
              <a:rPr lang="en-US" altLang="zh-CN" sz="2400" dirty="0" err="1"/>
              <a:t>testModule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3961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r>
              <a:rPr kumimoji="1" lang="zh-CN" altLang="en-US" b="1" u="sng" dirty="0">
                <a:solidFill>
                  <a:schemeClr val="accent2"/>
                </a:solidFill>
              </a:rPr>
              <a:t>概述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 smtClean="0"/>
              <a:t>语句</a:t>
            </a:r>
            <a:endParaRPr lang="en-US" altLang="zh-CN" dirty="0" smtClean="0"/>
          </a:p>
          <a:p>
            <a:r>
              <a:rPr lang="zh-CN" altLang="en-US" dirty="0" smtClean="0"/>
              <a:t>函数</a:t>
            </a:r>
            <a:endParaRPr lang="en-US" altLang="zh-CN" dirty="0" smtClean="0"/>
          </a:p>
          <a:p>
            <a:r>
              <a:rPr lang="zh-CN" altLang="en-US" dirty="0" smtClean="0"/>
              <a:t>类</a:t>
            </a:r>
            <a:endParaRPr lang="en-US" altLang="zh-CN" dirty="0" smtClean="0"/>
          </a:p>
          <a:p>
            <a:r>
              <a:rPr lang="zh-CN" altLang="en-US" dirty="0" smtClean="0"/>
              <a:t>模块</a:t>
            </a:r>
            <a:endParaRPr lang="en-US" altLang="zh-CN" dirty="0" smtClean="0"/>
          </a:p>
          <a:p>
            <a:r>
              <a:rPr lang="zh-CN" altLang="en-US" dirty="0" smtClean="0"/>
              <a:t>异常处理</a:t>
            </a:r>
            <a:endParaRPr lang="en-US" altLang="zh-CN" dirty="0" smtClean="0"/>
          </a:p>
          <a:p>
            <a:r>
              <a:rPr lang="zh-CN" altLang="en-US" dirty="0" smtClean="0"/>
              <a:t>高级主题</a:t>
            </a:r>
            <a:endParaRPr lang="en-US" altLang="zh-CN" dirty="0" smtClean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947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6672"/>
            <a:ext cx="4536504" cy="5563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436096" y="3501008"/>
            <a:ext cx="3312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点击</a:t>
            </a:r>
            <a:r>
              <a:rPr lang="en-US" altLang="zh-CN" sz="2400" dirty="0" smtClean="0"/>
              <a:t>Options\Configure IDLE</a:t>
            </a:r>
            <a:r>
              <a:rPr lang="zh-CN" altLang="en-US" sz="2400" dirty="0" smtClean="0"/>
              <a:t>，在</a:t>
            </a:r>
            <a:r>
              <a:rPr lang="en-US" altLang="zh-CN" sz="2400" dirty="0" smtClean="0"/>
              <a:t>IDLE</a:t>
            </a:r>
            <a:r>
              <a:rPr lang="zh-CN" altLang="en-US" sz="2400" dirty="0" smtClean="0"/>
              <a:t>窗口点击</a:t>
            </a:r>
            <a:r>
              <a:rPr lang="en-US" altLang="zh-CN" sz="2400" dirty="0" smtClean="0"/>
              <a:t>Highlighting</a:t>
            </a:r>
            <a:r>
              <a:rPr lang="zh-CN" altLang="en-US" sz="2400" dirty="0" smtClean="0"/>
              <a:t>选项卡，可设置不同类型代码元素的颜色。</a:t>
            </a:r>
            <a:endParaRPr lang="zh-CN" alt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2267744" y="6165304"/>
            <a:ext cx="4968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不同类型代码元素的颜色可以设置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8985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55576" y="1340768"/>
            <a:ext cx="756084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import </a:t>
            </a:r>
            <a:r>
              <a:rPr lang="en-US" altLang="zh-CN" sz="2400" dirty="0" err="1"/>
              <a:t>testModule</a:t>
            </a:r>
            <a:endParaRPr lang="en-US" altLang="zh-CN" sz="2400" dirty="0"/>
          </a:p>
          <a:p>
            <a:r>
              <a:rPr lang="zh-CN" altLang="en-US" sz="2400" dirty="0"/>
              <a:t>模块顶层命令</a:t>
            </a:r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&gt;&gt;&gt; </a:t>
            </a:r>
            <a:r>
              <a:rPr lang="en-US" altLang="zh-CN" sz="2400" dirty="0"/>
              <a:t>import </a:t>
            </a:r>
            <a:r>
              <a:rPr lang="en-US" altLang="zh-CN" sz="2400" dirty="0" err="1"/>
              <a:t>testModule</a:t>
            </a:r>
            <a:endParaRPr lang="en-US" altLang="zh-CN" sz="2400" dirty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&gt;&gt;&gt; </a:t>
            </a:r>
            <a:r>
              <a:rPr lang="en-US" altLang="zh-CN" sz="2400" dirty="0"/>
              <a:t>reload(</a:t>
            </a:r>
            <a:r>
              <a:rPr lang="en-US" altLang="zh-CN" sz="2400" dirty="0" err="1"/>
              <a:t>testModule</a:t>
            </a:r>
            <a:r>
              <a:rPr lang="en-US" altLang="zh-CN" sz="2400" dirty="0" smtClean="0"/>
              <a:t>)</a:t>
            </a:r>
            <a:endParaRPr lang="en-US" altLang="zh-CN" dirty="0"/>
          </a:p>
          <a:p>
            <a:r>
              <a:rPr lang="zh-CN" altLang="en-US" sz="2400" dirty="0"/>
              <a:t>模块顶层命令</a:t>
            </a:r>
          </a:p>
          <a:p>
            <a:r>
              <a:rPr lang="en-US" altLang="zh-CN" sz="2400" dirty="0"/>
              <a:t>&lt;module '</a:t>
            </a:r>
            <a:r>
              <a:rPr lang="en-US" altLang="zh-CN" sz="2400" dirty="0" err="1"/>
              <a:t>testModule</a:t>
            </a:r>
            <a:r>
              <a:rPr lang="en-US" altLang="zh-CN" sz="2400" dirty="0"/>
              <a:t>' from 'c:\data\</a:t>
            </a:r>
            <a:r>
              <a:rPr lang="en-US" altLang="zh-CN" sz="2400" dirty="0" err="1"/>
              <a:t>testModule.pyc</a:t>
            </a:r>
            <a:r>
              <a:rPr lang="en-US" altLang="zh-CN" sz="2400" dirty="0"/>
              <a:t>'&gt;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88024" y="1340768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第一次导入时执行模块代码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88024" y="2494930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第二次导入时不执行模块代码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32993" y="3284984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重载模块将再次执行模块代码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755576" y="465313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testModule.printTest</a:t>
            </a:r>
            <a:r>
              <a:rPr lang="en-US" altLang="zh-CN" sz="2400" dirty="0"/>
              <a:t>()</a:t>
            </a:r>
          </a:p>
          <a:p>
            <a:r>
              <a:rPr lang="zh-CN" altLang="en-US" sz="2400" dirty="0"/>
              <a:t>函数内命令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32993" y="4701824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调用</a:t>
            </a:r>
            <a:r>
              <a:rPr lang="zh-CN" altLang="en-US" dirty="0" smtClean="0"/>
              <a:t>模块中的函数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79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968552"/>
          </a:xfrm>
        </p:spPr>
        <p:txBody>
          <a:bodyPr/>
          <a:lstStyle/>
          <a:p>
            <a:r>
              <a:rPr lang="zh-CN" altLang="en-US" dirty="0" smtClean="0"/>
              <a:t>模块可进一步被组织成包（</a:t>
            </a:r>
            <a:r>
              <a:rPr lang="en-US" altLang="zh-CN" dirty="0" smtClean="0"/>
              <a:t>package</a:t>
            </a:r>
            <a:r>
              <a:rPr lang="zh-CN" altLang="en-US" dirty="0" smtClean="0"/>
              <a:t>）。包是一个有层次的文件目录结构，是由子包、模块及其它相关文件组成，如</a:t>
            </a:r>
            <a:r>
              <a:rPr lang="en-US" altLang="zh-CN" dirty="0" err="1" smtClean="0"/>
              <a:t>arcpy</a:t>
            </a:r>
            <a:r>
              <a:rPr lang="zh-CN" altLang="en-US" dirty="0" smtClean="0"/>
              <a:t>就是一个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包。可以通过包名称（即文件夹名）导入包中的所有模块，也可以通过路径导入限定模块。使用包可以减少名字冲突的风险。</a:t>
            </a:r>
            <a:endParaRPr lang="en-US" altLang="zh-CN" dirty="0" smtClean="0"/>
          </a:p>
          <a:p>
            <a:r>
              <a:rPr lang="zh-CN" altLang="en-US" dirty="0" smtClean="0"/>
              <a:t>每个作为包使用的目录必须包含一个</a:t>
            </a:r>
            <a:r>
              <a:rPr lang="en-US" altLang="zh-CN" dirty="0" smtClean="0"/>
              <a:t>__init__.py</a:t>
            </a:r>
            <a:r>
              <a:rPr lang="zh-CN" altLang="en-US" dirty="0" smtClean="0"/>
              <a:t>以标识自己。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915816" y="332656"/>
            <a:ext cx="3816424" cy="86895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模块的组织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1600" y="332656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1340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79712" y="476672"/>
            <a:ext cx="6192688" cy="864096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标准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Python</a:t>
            </a:r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库中的模块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标准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库中含有几百个模块，包括：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解释器相关的模块（如</a:t>
            </a:r>
            <a:r>
              <a:rPr lang="en-US" altLang="zh-CN" dirty="0" smtClean="0"/>
              <a:t>sys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sysconfig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/>
              <a:t>通用</a:t>
            </a:r>
            <a:r>
              <a:rPr lang="zh-CN" altLang="en-US" dirty="0" smtClean="0"/>
              <a:t>操作系统服务模块（如</a:t>
            </a:r>
            <a:r>
              <a:rPr lang="en-US" altLang="zh-CN" dirty="0" err="1" smtClean="0"/>
              <a:t>os</a:t>
            </a:r>
            <a:r>
              <a:rPr lang="zh-CN" altLang="en-US" dirty="0" smtClean="0"/>
              <a:t>、</a:t>
            </a:r>
            <a:r>
              <a:rPr lang="en-US" altLang="zh-CN" dirty="0" err="1"/>
              <a:t>io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文件和目录访问模块（如</a:t>
            </a:r>
            <a:r>
              <a:rPr lang="en-US" altLang="zh-CN" dirty="0" err="1" smtClean="0"/>
              <a:t>os.path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filecmp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/>
              <a:t>数字和数学</a:t>
            </a:r>
            <a:r>
              <a:rPr lang="zh-CN" altLang="en-US" dirty="0" smtClean="0"/>
              <a:t>计算模块（如</a:t>
            </a:r>
            <a:r>
              <a:rPr lang="en-US" altLang="zh-CN" dirty="0" smtClean="0"/>
              <a:t>math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/>
              <a:t>网络协议和</a:t>
            </a:r>
            <a:r>
              <a:rPr lang="zh-CN" altLang="en-US" dirty="0" smtClean="0"/>
              <a:t>支持模块（如</a:t>
            </a:r>
            <a:r>
              <a:rPr lang="en-US" altLang="zh-CN" dirty="0" err="1" smtClean="0"/>
              <a:t>urllib</a:t>
            </a:r>
            <a:r>
              <a:rPr lang="zh-CN" altLang="en-US" dirty="0" smtClean="0"/>
              <a:t>、</a:t>
            </a:r>
            <a:r>
              <a:rPr lang="en-US" altLang="zh-CN" dirty="0" smtClean="0"/>
              <a:t>urllib2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网络数据处理模块（如</a:t>
            </a:r>
            <a:r>
              <a:rPr lang="en-US" altLang="zh-CN" dirty="0" smtClean="0"/>
              <a:t>email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json</a:t>
            </a:r>
            <a:r>
              <a:rPr lang="zh-CN" altLang="en-US" dirty="0" smtClean="0"/>
              <a:t>等）。</a:t>
            </a:r>
            <a:endParaRPr lang="en-US" altLang="zh-CN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1600" y="3565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2874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字符串处理模块（如</a:t>
            </a:r>
            <a:r>
              <a:rPr lang="en-US" altLang="zh-CN" dirty="0"/>
              <a:t>string</a:t>
            </a:r>
            <a:r>
              <a:rPr lang="zh-CN" altLang="en-US" dirty="0"/>
              <a:t>、</a:t>
            </a:r>
            <a:r>
              <a:rPr lang="en-US" altLang="zh-CN" dirty="0"/>
              <a:t>re</a:t>
            </a:r>
            <a:r>
              <a:rPr lang="zh-CN" altLang="en-US" dirty="0"/>
              <a:t>等）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日期和时间模块（如</a:t>
            </a:r>
            <a:r>
              <a:rPr lang="en-US" altLang="zh-CN" dirty="0" err="1" smtClean="0"/>
              <a:t>datetime</a:t>
            </a:r>
            <a:r>
              <a:rPr lang="zh-CN" altLang="en-US" dirty="0" smtClean="0"/>
              <a:t>、</a:t>
            </a:r>
            <a:r>
              <a:rPr lang="en-US" altLang="zh-CN" dirty="0" smtClean="0"/>
              <a:t>calendar</a:t>
            </a:r>
            <a:r>
              <a:rPr lang="zh-CN" altLang="en-US" dirty="0" smtClean="0"/>
              <a:t>等）。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结构化</a:t>
            </a:r>
            <a:r>
              <a:rPr lang="zh-CN" altLang="en-US" dirty="0"/>
              <a:t>标签处理模块（如</a:t>
            </a:r>
            <a:r>
              <a:rPr lang="en-US" altLang="zh-CN" dirty="0" err="1"/>
              <a:t>HTMLParser</a:t>
            </a:r>
            <a:r>
              <a:rPr lang="zh-CN" altLang="en-US" dirty="0"/>
              <a:t>、</a:t>
            </a:r>
            <a:r>
              <a:rPr lang="en-US" altLang="zh-CN" dirty="0"/>
              <a:t>XML</a:t>
            </a:r>
            <a:r>
              <a:rPr lang="zh-CN" altLang="en-US" dirty="0"/>
              <a:t>等）。</a:t>
            </a:r>
            <a:endParaRPr lang="en-US" altLang="zh-CN" dirty="0"/>
          </a:p>
          <a:p>
            <a:pPr lvl="1"/>
            <a:r>
              <a:rPr lang="zh-CN" altLang="zh-CN" dirty="0"/>
              <a:t>…</a:t>
            </a:r>
            <a:r>
              <a:rPr lang="en-US" altLang="zh-CN" dirty="0"/>
              <a:t>…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393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zh-CN" altLang="en-US" dirty="0"/>
              <a:t>完整的列表可</a:t>
            </a:r>
            <a:r>
              <a:rPr lang="zh-CN" altLang="en-US" dirty="0" smtClean="0"/>
              <a:t>查看</a:t>
            </a:r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docs.python.org/2.7/py-modindex.html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955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49" y="620688"/>
            <a:ext cx="8525747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627784" y="6021288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Python</a:t>
            </a:r>
            <a:r>
              <a:rPr lang="zh-CN" altLang="en-US" sz="2400" dirty="0" smtClean="0"/>
              <a:t>文档中模块列表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1042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69552"/>
              </p:ext>
            </p:extLst>
          </p:nvPr>
        </p:nvGraphicFramePr>
        <p:xfrm>
          <a:off x="647564" y="1340768"/>
          <a:ext cx="7632848" cy="3798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0260"/>
                <a:gridCol w="5292588"/>
              </a:tblGrid>
              <a:tr h="4488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属性和函数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platform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系统运行平台。</a:t>
                      </a:r>
                      <a:endParaRPr lang="zh-CN" altLang="en-US" dirty="0"/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version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系统版本。</a:t>
                      </a:r>
                      <a:endParaRPr lang="zh-CN" altLang="en-US" dirty="0"/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modules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Python</a:t>
                      </a:r>
                      <a:r>
                        <a:rPr lang="zh-CN" altLang="en-US" dirty="0" smtClean="0"/>
                        <a:t>系统已有的模块</a:t>
                      </a:r>
                      <a:endParaRPr lang="zh-CN" altLang="en-US" dirty="0"/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path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返回路径列表。导入模块时，</a:t>
                      </a:r>
                      <a:r>
                        <a:rPr lang="en-US" altLang="zh-CN" dirty="0" smtClean="0"/>
                        <a:t>Python</a:t>
                      </a:r>
                      <a:r>
                        <a:rPr lang="zh-CN" altLang="en-US" dirty="0" smtClean="0"/>
                        <a:t>从路径列表中查找模块。可以在返回的列表中增加新的查找路径，如</a:t>
                      </a:r>
                      <a:r>
                        <a:rPr lang="en-US" altLang="zh-CN" dirty="0" err="1" smtClean="0"/>
                        <a:t>sys.path.append</a:t>
                      </a:r>
                      <a:r>
                        <a:rPr lang="en-US" altLang="zh-CN" dirty="0" smtClean="0"/>
                        <a:t>(‘c:\\</a:t>
                      </a:r>
                      <a:r>
                        <a:rPr lang="en-US" altLang="zh-CN" dirty="0" err="1" smtClean="0"/>
                        <a:t>gis’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ps1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ps2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分别是</a:t>
                      </a:r>
                      <a:r>
                        <a:rPr lang="en-US" altLang="zh-CN" dirty="0" smtClean="0"/>
                        <a:t>Python</a:t>
                      </a:r>
                      <a:r>
                        <a:rPr lang="zh-CN" altLang="en-US" dirty="0" smtClean="0"/>
                        <a:t>交互式解释器的主、次提示符，缺省值是</a:t>
                      </a:r>
                      <a:r>
                        <a:rPr lang="en-US" altLang="zh-CN" dirty="0" smtClean="0"/>
                        <a:t>&gt;&gt;&gt;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…</a:t>
                      </a:r>
                      <a:r>
                        <a:rPr lang="zh-CN" altLang="en-US" dirty="0" smtClean="0"/>
                        <a:t>，可以通过赋值改变。</a:t>
                      </a:r>
                      <a:endParaRPr lang="zh-CN" altLang="en-US" dirty="0"/>
                    </a:p>
                  </a:txBody>
                  <a:tcPr/>
                </a:tc>
              </a:tr>
              <a:tr h="448825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argv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命令行输入的参数列表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44035" y="620688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sys</a:t>
            </a:r>
            <a:r>
              <a:rPr lang="zh-CN" altLang="en-US" sz="2400" dirty="0"/>
              <a:t>模块的</a:t>
            </a:r>
            <a:r>
              <a:rPr lang="zh-CN" altLang="en-US" sz="2400" dirty="0" smtClean="0"/>
              <a:t>主要属性和函数</a:t>
            </a:r>
            <a:endParaRPr lang="en-US" altLang="zh-CN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62154" y="5512895"/>
            <a:ext cx="6812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sys</a:t>
            </a:r>
            <a:r>
              <a:rPr lang="zh-CN" altLang="en-US" sz="2400" dirty="0"/>
              <a:t>模块主要提供用户访问</a:t>
            </a:r>
            <a:r>
              <a:rPr lang="en-US" altLang="zh-CN" sz="2400" dirty="0"/>
              <a:t>python</a:t>
            </a:r>
            <a:r>
              <a:rPr lang="zh-CN" altLang="en-US" sz="2400" dirty="0"/>
              <a:t>系统变量</a:t>
            </a:r>
            <a:r>
              <a:rPr lang="zh-CN" altLang="en-US" sz="2400" dirty="0" smtClean="0"/>
              <a:t>。</a:t>
            </a:r>
            <a:r>
              <a:rPr lang="en-US" altLang="zh-CN" sz="2400" dirty="0" smtClean="0"/>
              <a:t>sys</a:t>
            </a:r>
            <a:r>
              <a:rPr lang="zh-CN" altLang="en-US" sz="2400" dirty="0"/>
              <a:t>在这里的意思</a:t>
            </a:r>
            <a:r>
              <a:rPr lang="zh-CN" altLang="en-US" sz="2400" dirty="0" smtClean="0"/>
              <a:t>是指</a:t>
            </a:r>
            <a:r>
              <a:rPr lang="en-US" altLang="zh-CN" sz="2400" dirty="0" smtClean="0"/>
              <a:t>Python</a:t>
            </a:r>
            <a:r>
              <a:rPr lang="zh-CN" altLang="en-US" sz="2400" dirty="0"/>
              <a:t>系统，而不是指操作系统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3567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568419"/>
              </p:ext>
            </p:extLst>
          </p:nvPr>
        </p:nvGraphicFramePr>
        <p:xfrm>
          <a:off x="683568" y="1484784"/>
          <a:ext cx="7920880" cy="3551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/>
                <a:gridCol w="5688632"/>
              </a:tblGrid>
              <a:tr h="38285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getcwd</a:t>
                      </a:r>
                      <a:r>
                        <a:rPr lang="zh-CN" altLang="en-US" dirty="0" smtClean="0"/>
                        <a:t>（）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返回当前目录的路径字符串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print </a:t>
                      </a:r>
                      <a:r>
                        <a:rPr lang="en-US" altLang="zh-CN" dirty="0" err="1" smtClean="0"/>
                        <a:t>os.getcwd</a:t>
                      </a:r>
                      <a:r>
                        <a:rPr lang="en-US" altLang="zh-CN" dirty="0" smtClean="0"/>
                        <a:t>()</a:t>
                      </a:r>
                    </a:p>
                    <a:p>
                      <a:r>
                        <a:rPr lang="en-US" altLang="zh-CN" dirty="0" smtClean="0"/>
                        <a:t>C:\Python26\ArcGIS10.0</a:t>
                      </a:r>
                      <a:endParaRPr lang="zh-CN" altLang="en-US" dirty="0"/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listdir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i="1" dirty="0" smtClean="0"/>
                        <a:t>path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返回指定目录的所有文件名的列表</a:t>
                      </a:r>
                      <a:endParaRPr lang="en-US" altLang="zh-CN" dirty="0" smtClean="0"/>
                    </a:p>
                    <a:p>
                      <a:r>
                        <a:rPr lang="en-US" altLang="zh-CN" dirty="0" err="1" smtClean="0"/>
                        <a:t>os.listdir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os.getcwd</a:t>
                      </a:r>
                      <a:r>
                        <a:rPr lang="en-US" altLang="zh-CN" dirty="0" smtClean="0"/>
                        <a:t>())</a:t>
                      </a:r>
                      <a:endParaRPr lang="zh-CN" altLang="en-US" dirty="0"/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rename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i="1" dirty="0" err="1" smtClean="0"/>
                        <a:t>src,dest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把名为</a:t>
                      </a:r>
                      <a:r>
                        <a:rPr lang="en-US" altLang="zh-CN" dirty="0" err="1" smtClean="0"/>
                        <a:t>src</a:t>
                      </a:r>
                      <a:r>
                        <a:rPr lang="zh-CN" altLang="en-US" dirty="0" smtClean="0"/>
                        <a:t>的文件改名为</a:t>
                      </a:r>
                      <a:r>
                        <a:rPr lang="en-US" altLang="zh-CN" dirty="0" err="1" smtClean="0"/>
                        <a:t>dest</a:t>
                      </a:r>
                      <a:endParaRPr lang="zh-CN" altLang="en-US" dirty="0"/>
                    </a:p>
                  </a:txBody>
                  <a:tcPr/>
                </a:tc>
              </a:tr>
              <a:tr h="46531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mkdir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err="1" smtClean="0"/>
                        <a:t>path,mode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创建名为</a:t>
                      </a:r>
                      <a:r>
                        <a:rPr lang="en-US" altLang="zh-CN" dirty="0" smtClean="0"/>
                        <a:t>path</a:t>
                      </a:r>
                      <a:r>
                        <a:rPr lang="zh-CN" altLang="en-US" dirty="0" smtClean="0"/>
                        <a:t>，权限模式为</a:t>
                      </a:r>
                      <a:r>
                        <a:rPr lang="en-US" altLang="zh-CN" dirty="0" smtClean="0"/>
                        <a:t>mode</a:t>
                      </a:r>
                      <a:r>
                        <a:rPr lang="zh-CN" altLang="en-US" dirty="0" smtClean="0"/>
                        <a:t>的目录</a:t>
                      </a:r>
                      <a:endParaRPr lang="zh-CN" altLang="en-US" dirty="0"/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rmdir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path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删除名为</a:t>
                      </a:r>
                      <a:r>
                        <a:rPr lang="en-US" altLang="zh-CN" dirty="0" smtClean="0"/>
                        <a:t>path</a:t>
                      </a:r>
                      <a:r>
                        <a:rPr lang="zh-CN" altLang="en-US" dirty="0" smtClean="0"/>
                        <a:t>的目录</a:t>
                      </a:r>
                      <a:endParaRPr lang="zh-CN" altLang="en-US" dirty="0"/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chdir</a:t>
                      </a:r>
                      <a:r>
                        <a:rPr lang="en-US" altLang="zh-CN" dirty="0" smtClean="0"/>
                        <a:t>(path)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改变当前工作目录为</a:t>
                      </a:r>
                      <a:r>
                        <a:rPr lang="en-US" altLang="zh-CN" dirty="0" smtClean="0"/>
                        <a:t>path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813992" y="5373215"/>
            <a:ext cx="6006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/>
              <a:t>os</a:t>
            </a:r>
            <a:r>
              <a:rPr lang="zh-CN" altLang="en-US" sz="2400" dirty="0"/>
              <a:t>模块定义了一组与目录操作相关的函数。</a:t>
            </a:r>
            <a:endParaRPr lang="en-US" altLang="zh-CN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44035" y="850885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/>
              <a:t>o</a:t>
            </a:r>
            <a:r>
              <a:rPr lang="en-US" altLang="zh-CN" sz="2400" dirty="0" err="1" smtClean="0"/>
              <a:t>s</a:t>
            </a:r>
            <a:r>
              <a:rPr lang="zh-CN" altLang="en-US" sz="2400" dirty="0" smtClean="0"/>
              <a:t>模块定义的主要函数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06157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19672" y="2060848"/>
            <a:ext cx="559836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os</a:t>
            </a:r>
            <a:endParaRPr lang="en-US" altLang="zh-CN" sz="2400" dirty="0"/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os.getcwd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os.mkdir</a:t>
            </a:r>
            <a:r>
              <a:rPr lang="en-US" altLang="zh-CN" sz="2400" dirty="0"/>
              <a:t>('test')</a:t>
            </a:r>
          </a:p>
          <a:p>
            <a:r>
              <a:rPr lang="en-US" altLang="zh-CN" sz="2400" dirty="0" err="1"/>
              <a:t>os.chdir</a:t>
            </a:r>
            <a:r>
              <a:rPr lang="en-US" altLang="zh-CN" sz="2400" dirty="0"/>
              <a:t>("test")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os.getcwd</a:t>
            </a:r>
            <a:r>
              <a:rPr lang="en-US" altLang="zh-CN" sz="2400" dirty="0"/>
              <a:t>()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619672" y="4797152"/>
            <a:ext cx="5598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显示当前目录、创建目录及改变目录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6760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6802354"/>
              </p:ext>
            </p:extLst>
          </p:nvPr>
        </p:nvGraphicFramePr>
        <p:xfrm>
          <a:off x="683568" y="1916832"/>
          <a:ext cx="7920880" cy="2485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/>
                <a:gridCol w="5688632"/>
              </a:tblGrid>
              <a:tr h="38285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6351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path.split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path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把一个路径分解为头尾两个部分，头是该目录的路径，尾是文件名。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os.path.split</a:t>
                      </a:r>
                      <a:r>
                        <a:rPr lang="en-US" altLang="zh-CN" dirty="0" smtClean="0"/>
                        <a:t>('c:\</a:t>
                      </a:r>
                      <a:r>
                        <a:rPr lang="en-US" altLang="zh-CN" dirty="0" err="1" smtClean="0"/>
                        <a:t>gis</a:t>
                      </a:r>
                      <a:r>
                        <a:rPr lang="en-US" altLang="zh-CN" dirty="0" smtClean="0"/>
                        <a:t>\ArcPy.docx')</a:t>
                      </a:r>
                    </a:p>
                    <a:p>
                      <a:r>
                        <a:rPr lang="en-US" altLang="zh-CN" dirty="0" smtClean="0"/>
                        <a:t>('c:\\</a:t>
                      </a:r>
                      <a:r>
                        <a:rPr lang="en-US" altLang="zh-CN" dirty="0" err="1" smtClean="0"/>
                        <a:t>gis</a:t>
                      </a:r>
                      <a:r>
                        <a:rPr lang="en-US" altLang="zh-CN" dirty="0" smtClean="0"/>
                        <a:t>', 'ArcPy.docx')</a:t>
                      </a:r>
                      <a:endParaRPr lang="zh-CN" altLang="en-US" dirty="0"/>
                    </a:p>
                  </a:txBody>
                  <a:tcPr/>
                </a:tc>
              </a:tr>
              <a:tr h="38285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path.exists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path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如果路径存在返回真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os.path.exists</a:t>
                      </a:r>
                      <a:r>
                        <a:rPr lang="en-US" altLang="zh-CN" dirty="0" smtClean="0"/>
                        <a:t>('c:\</a:t>
                      </a:r>
                      <a:r>
                        <a:rPr lang="en-US" altLang="zh-CN" dirty="0" err="1" smtClean="0"/>
                        <a:t>gis'</a:t>
                      </a:r>
                      <a:r>
                        <a:rPr lang="en-US" altLang="zh-CN" dirty="0" smtClean="0"/>
                        <a:t>)</a:t>
                      </a:r>
                    </a:p>
                    <a:p>
                      <a:r>
                        <a:rPr lang="en-US" altLang="zh-CN" dirty="0" smtClean="0"/>
                        <a:t>True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2915816" y="1124744"/>
            <a:ext cx="32691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 smtClean="0"/>
              <a:t>os.path</a:t>
            </a:r>
            <a:r>
              <a:rPr lang="zh-CN" altLang="en-US" sz="2400" dirty="0" smtClean="0"/>
              <a:t>模块的主要</a:t>
            </a:r>
            <a:r>
              <a:rPr lang="zh-CN" altLang="en-US" sz="2400" dirty="0"/>
              <a:t>函数</a:t>
            </a:r>
          </a:p>
        </p:txBody>
      </p:sp>
      <p:sp>
        <p:nvSpPr>
          <p:cNvPr id="3" name="矩形 2"/>
          <p:cNvSpPr/>
          <p:nvPr/>
        </p:nvSpPr>
        <p:spPr>
          <a:xfrm>
            <a:off x="1043608" y="5085184"/>
            <a:ext cx="712879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os.path</a:t>
            </a:r>
            <a:r>
              <a:rPr lang="zh-CN" altLang="en-US" sz="2400" dirty="0" smtClean="0"/>
              <a:t>模块提供路径操作函数。</a:t>
            </a:r>
            <a:r>
              <a:rPr lang="en-US" altLang="zh-CN" sz="2400" dirty="0" err="1" smtClean="0"/>
              <a:t>os.path</a:t>
            </a:r>
            <a:r>
              <a:rPr lang="zh-CN" altLang="en-US" sz="2400" dirty="0"/>
              <a:t>模块是</a:t>
            </a:r>
            <a:r>
              <a:rPr lang="en-US" altLang="zh-CN" sz="2400" dirty="0" err="1"/>
              <a:t>os</a:t>
            </a:r>
            <a:r>
              <a:rPr lang="zh-CN" altLang="en-US" sz="2400" dirty="0"/>
              <a:t>模块的一个属性，当装入</a:t>
            </a:r>
            <a:r>
              <a:rPr lang="en-US" altLang="zh-CN" sz="2400" dirty="0" err="1"/>
              <a:t>os</a:t>
            </a:r>
            <a:r>
              <a:rPr lang="zh-CN" altLang="en-US" sz="2400" dirty="0"/>
              <a:t>模块时就自动装入了它。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424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124944"/>
          </a:xfrm>
        </p:spPr>
        <p:txBody>
          <a:bodyPr/>
          <a:lstStyle/>
          <a:p>
            <a:r>
              <a:rPr lang="zh-CN" altLang="en-US" dirty="0"/>
              <a:t>使用不同颜色来标识不同类型代码元素，可以帮助我们了解输入的代码是否正确，</a:t>
            </a:r>
            <a:r>
              <a:rPr lang="zh-CN" altLang="en-US" dirty="0" smtClean="0"/>
              <a:t>如</a:t>
            </a:r>
            <a:r>
              <a:rPr lang="en-US" altLang="zh-CN" dirty="0" smtClean="0"/>
              <a:t>print</a:t>
            </a:r>
            <a:r>
              <a:rPr lang="zh-CN" altLang="en-US" dirty="0" smtClean="0"/>
              <a:t>是关键词，输入正确应该是橘红色，如输入不正确就变成一般文本，显示为黑色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4581128"/>
            <a:ext cx="1012613" cy="77151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96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065730"/>
              </p:ext>
            </p:extLst>
          </p:nvPr>
        </p:nvGraphicFramePr>
        <p:xfrm>
          <a:off x="467544" y="1659288"/>
          <a:ext cx="8208912" cy="3569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0360"/>
                <a:gridCol w="4968552"/>
              </a:tblGrid>
              <a:tr h="435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6061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math.sin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</a:t>
                      </a:r>
                    </a:p>
                    <a:p>
                      <a:r>
                        <a:rPr lang="en-US" altLang="zh-CN" dirty="0" err="1" smtClean="0"/>
                        <a:t>math.cos</a:t>
                      </a:r>
                      <a:r>
                        <a:rPr lang="en-US" altLang="zh-CN" dirty="0" smtClean="0"/>
                        <a:t>(x)</a:t>
                      </a:r>
                    </a:p>
                    <a:p>
                      <a:r>
                        <a:rPr lang="en-US" altLang="zh-CN" dirty="0" err="1" smtClean="0"/>
                        <a:t>math.tan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sin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err="1" smtClean="0"/>
                        <a:t>cos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tan</a:t>
                      </a:r>
                      <a:r>
                        <a:rPr lang="zh-CN" altLang="en-US" dirty="0" smtClean="0"/>
                        <a:t>函数，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单位为弧度。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math.asin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math.acos</a:t>
                      </a:r>
                      <a:r>
                        <a:rPr lang="en-US" altLang="zh-CN" dirty="0" smtClean="0"/>
                        <a:t>(x)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math.atan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arcsin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err="1" smtClean="0"/>
                        <a:t>arccos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err="1" smtClean="0"/>
                        <a:t>arctan</a:t>
                      </a:r>
                      <a:r>
                        <a:rPr lang="zh-CN" altLang="en-US" dirty="0" smtClean="0"/>
                        <a:t>函数，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单位为弧度。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math.hypot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i="1" dirty="0" smtClean="0"/>
                        <a:t>y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sqrt</a:t>
                      </a:r>
                      <a:r>
                        <a:rPr lang="en-US" altLang="zh-CN" dirty="0" smtClean="0"/>
                        <a:t>(x*x + y*y)</a:t>
                      </a:r>
                      <a:r>
                        <a:rPr lang="zh-CN" altLang="en-US" dirty="0" smtClean="0"/>
                        <a:t>，返回原点到（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）点的距离。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math.degrees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弧度转为度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math.radians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度转为弧度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87824" y="841086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math</a:t>
            </a:r>
            <a:r>
              <a:rPr lang="zh-CN" altLang="en-US" sz="2400" dirty="0" smtClean="0"/>
              <a:t>模块中的函数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2483768" y="5733256"/>
            <a:ext cx="42245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math</a:t>
            </a:r>
            <a:r>
              <a:rPr lang="zh-CN" altLang="en-US" sz="2400" dirty="0" smtClean="0"/>
              <a:t>模块包含了大量</a:t>
            </a:r>
            <a:r>
              <a:rPr lang="zh-CN" altLang="en-US" sz="2400" dirty="0"/>
              <a:t>数学</a:t>
            </a:r>
            <a:r>
              <a:rPr lang="zh-CN" altLang="en-US" sz="2400" dirty="0" smtClean="0"/>
              <a:t>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3615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499343"/>
              </p:ext>
            </p:extLst>
          </p:nvPr>
        </p:nvGraphicFramePr>
        <p:xfrm>
          <a:off x="539552" y="1284046"/>
          <a:ext cx="8208912" cy="4593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0"/>
                <a:gridCol w="6048672"/>
              </a:tblGrid>
              <a:tr h="435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5275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random()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返回（</a:t>
                      </a:r>
                      <a:r>
                        <a:rPr lang="en-US" altLang="zh-CN" dirty="0" smtClean="0"/>
                        <a:t>0.0, 1.0)</a:t>
                      </a:r>
                      <a:r>
                        <a:rPr lang="zh-CN" altLang="en-US" dirty="0" smtClean="0"/>
                        <a:t>之间的随机浮点数，如</a:t>
                      </a:r>
                      <a:r>
                        <a:rPr lang="en-US" altLang="zh-CN" sz="1800" dirty="0" err="1" smtClean="0"/>
                        <a:t>random.random</a:t>
                      </a:r>
                      <a:r>
                        <a:rPr lang="en-US" altLang="zh-CN" sz="1800" dirty="0" smtClean="0"/>
                        <a:t>() </a:t>
                      </a:r>
                      <a:r>
                        <a:rPr lang="zh-CN" altLang="en-US" sz="1800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uniform(</a:t>
                      </a:r>
                      <a:r>
                        <a:rPr lang="en-US" altLang="zh-CN" i="1" dirty="0" smtClean="0"/>
                        <a:t>a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i="1" dirty="0" smtClean="0"/>
                        <a:t>b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返回（</a:t>
                      </a:r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b</a:t>
                      </a:r>
                      <a:r>
                        <a:rPr lang="zh-CN" altLang="en-US" dirty="0" smtClean="0"/>
                        <a:t>）之间的随机浮点数，如</a:t>
                      </a:r>
                      <a:r>
                        <a:rPr lang="en-US" altLang="zh-CN" sz="1800" dirty="0" err="1" smtClean="0"/>
                        <a:t>random.uniform</a:t>
                      </a:r>
                      <a:r>
                        <a:rPr lang="en-US" altLang="zh-CN" sz="1800" dirty="0" smtClean="0"/>
                        <a:t>(1, 10) </a:t>
                      </a:r>
                      <a:r>
                        <a:rPr lang="zh-CN" altLang="en-US" sz="1800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randint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a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i="1" dirty="0" smtClean="0"/>
                        <a:t>b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返回（</a:t>
                      </a:r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b</a:t>
                      </a:r>
                      <a:r>
                        <a:rPr lang="zh-CN" altLang="en-US" dirty="0" smtClean="0"/>
                        <a:t>）之间的随机整型数，如</a:t>
                      </a:r>
                      <a:r>
                        <a:rPr lang="en-US" altLang="zh-CN" sz="1800" dirty="0" err="1" smtClean="0"/>
                        <a:t>random.randint</a:t>
                      </a:r>
                      <a:r>
                        <a:rPr lang="en-US" altLang="zh-CN" sz="1800" dirty="0" smtClean="0"/>
                        <a:t>(1, 10) </a:t>
                      </a:r>
                      <a:r>
                        <a:rPr lang="zh-CN" altLang="en-US" sz="1800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randrange</a:t>
                      </a:r>
                      <a:r>
                        <a:rPr lang="en-US" altLang="zh-CN" dirty="0" smtClean="0"/>
                        <a:t>([</a:t>
                      </a:r>
                      <a:r>
                        <a:rPr lang="en-US" altLang="zh-CN" i="1" dirty="0" smtClean="0"/>
                        <a:t>start</a:t>
                      </a:r>
                      <a:r>
                        <a:rPr lang="en-US" altLang="zh-CN" dirty="0" smtClean="0"/>
                        <a:t>], </a:t>
                      </a:r>
                      <a:r>
                        <a:rPr lang="en-US" altLang="zh-CN" i="1" dirty="0" smtClean="0"/>
                        <a:t>stop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step</a:t>
                      </a:r>
                      <a:r>
                        <a:rPr lang="en-US" altLang="zh-CN" dirty="0" smtClean="0"/>
                        <a:t>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从</a:t>
                      </a:r>
                      <a:r>
                        <a:rPr lang="en-US" altLang="zh-CN" dirty="0" smtClean="0"/>
                        <a:t>range</a:t>
                      </a:r>
                      <a:r>
                        <a:rPr lang="zh-CN" altLang="en-US" dirty="0" smtClean="0"/>
                        <a:t>中返回一个随机元素，如</a:t>
                      </a:r>
                      <a:r>
                        <a:rPr lang="en-US" altLang="zh-CN" sz="1800" dirty="0" err="1" smtClean="0"/>
                        <a:t>random.randrange</a:t>
                      </a:r>
                      <a:r>
                        <a:rPr lang="en-US" altLang="zh-CN" sz="1800" dirty="0" smtClean="0"/>
                        <a:t>(0, 101, 2) </a:t>
                      </a:r>
                      <a:r>
                        <a:rPr lang="zh-CN" altLang="en-US" sz="1800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choice(</a:t>
                      </a:r>
                      <a:r>
                        <a:rPr lang="en-US" altLang="zh-CN" i="1" dirty="0" err="1" smtClean="0"/>
                        <a:t>seq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从一个非空序列中返回一个随机元素，如</a:t>
                      </a:r>
                      <a:r>
                        <a:rPr lang="en-US" altLang="zh-CN" sz="1800" dirty="0" err="1" smtClean="0"/>
                        <a:t>random.choice</a:t>
                      </a:r>
                      <a:r>
                        <a:rPr lang="en-US" altLang="zh-CN" sz="1800" dirty="0" smtClean="0"/>
                        <a:t>(‘</a:t>
                      </a:r>
                      <a:r>
                        <a:rPr lang="en-US" altLang="zh-CN" sz="1800" dirty="0" err="1" smtClean="0"/>
                        <a:t>abcdefghij</a:t>
                      </a:r>
                      <a:r>
                        <a:rPr lang="en-US" altLang="zh-CN" sz="1800" dirty="0" smtClean="0"/>
                        <a:t>’) </a:t>
                      </a:r>
                      <a:r>
                        <a:rPr lang="zh-CN" altLang="en-US" sz="1800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sample(</a:t>
                      </a:r>
                      <a:r>
                        <a:rPr lang="en-US" altLang="zh-CN" i="1" dirty="0" smtClean="0"/>
                        <a:t>population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i="1" dirty="0" smtClean="0"/>
                        <a:t>k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从一个总体序列中返回一个长度为</a:t>
                      </a:r>
                      <a:r>
                        <a:rPr lang="en-US" altLang="zh-CN" dirty="0" smtClean="0"/>
                        <a:t>k</a:t>
                      </a:r>
                      <a:r>
                        <a:rPr lang="zh-CN" altLang="en-US" dirty="0" smtClean="0"/>
                        <a:t>的列表，如</a:t>
                      </a:r>
                      <a:r>
                        <a:rPr lang="en-US" altLang="zh-CN" sz="1800" dirty="0" err="1" smtClean="0"/>
                        <a:t>random.sample</a:t>
                      </a:r>
                      <a:r>
                        <a:rPr lang="en-US" altLang="zh-CN" sz="1800" dirty="0" smtClean="0"/>
                        <a:t>([1, 2, 3, 4, 5], 3) 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shuffle(</a:t>
                      </a:r>
                      <a:r>
                        <a:rPr lang="en-US" altLang="zh-CN" i="1" dirty="0" smtClean="0"/>
                        <a:t>x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random</a:t>
                      </a:r>
                      <a:r>
                        <a:rPr lang="en-US" altLang="zh-CN" dirty="0" smtClean="0"/>
                        <a:t>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对序列中的元素进行随机排列，如</a:t>
                      </a:r>
                      <a:endParaRPr lang="en-US" altLang="zh-CN" dirty="0" smtClean="0"/>
                    </a:p>
                    <a:p>
                      <a:r>
                        <a:rPr lang="en-US" altLang="zh-CN" sz="1800" dirty="0" smtClean="0"/>
                        <a:t>items = [1, 2, 3, 4, 5, 6, 7] </a:t>
                      </a:r>
                    </a:p>
                    <a:p>
                      <a:r>
                        <a:rPr lang="en-US" altLang="zh-CN" sz="1800" dirty="0" err="1" smtClean="0"/>
                        <a:t>random.shuffle</a:t>
                      </a:r>
                      <a:r>
                        <a:rPr lang="en-US" altLang="zh-CN" sz="1800" dirty="0" smtClean="0"/>
                        <a:t>(items)  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18266" y="661427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random</a:t>
            </a:r>
            <a:r>
              <a:rPr lang="zh-CN" altLang="en-US" sz="2400" dirty="0" smtClean="0"/>
              <a:t>模块中的函数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1835696" y="6137721"/>
            <a:ext cx="5780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random</a:t>
            </a:r>
            <a:r>
              <a:rPr lang="zh-CN" altLang="en-US" sz="2400" dirty="0" smtClean="0"/>
              <a:t>模块用于</a:t>
            </a:r>
            <a:r>
              <a:rPr lang="zh-CN" altLang="en-US" sz="2400" dirty="0"/>
              <a:t>产生不同分布的</a:t>
            </a:r>
            <a:r>
              <a:rPr lang="zh-CN" altLang="en-US" sz="2400" dirty="0" smtClean="0"/>
              <a:t>随机数。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496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实例：抛一枚均匀的硬币</a:t>
            </a:r>
            <a:r>
              <a:rPr lang="en-US" altLang="zh-CN" dirty="0" smtClean="0"/>
              <a:t>200</a:t>
            </a:r>
            <a:r>
              <a:rPr lang="zh-CN" altLang="en-US" dirty="0" smtClean="0"/>
              <a:t>次，并记录观测值，正面为</a:t>
            </a:r>
            <a:r>
              <a:rPr lang="en-US" altLang="zh-CN" dirty="0" smtClean="0"/>
              <a:t>H</a:t>
            </a:r>
            <a:r>
              <a:rPr lang="zh-CN" altLang="en-US" dirty="0" smtClean="0"/>
              <a:t>，反面为</a:t>
            </a:r>
            <a:r>
              <a:rPr lang="en-US" altLang="zh-CN" dirty="0" smtClean="0"/>
              <a:t>T</a:t>
            </a:r>
            <a:r>
              <a:rPr lang="zh-CN" altLang="en-US" dirty="0" smtClean="0"/>
              <a:t>，统计连续出现正面的最长长度。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132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908720"/>
            <a:ext cx="763284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random</a:t>
            </a:r>
          </a:p>
          <a:p>
            <a:r>
              <a:rPr lang="en-US" altLang="zh-CN" sz="2400" dirty="0"/>
              <a:t>import string</a:t>
            </a:r>
          </a:p>
          <a:p>
            <a:r>
              <a:rPr lang="en-US" altLang="zh-CN" sz="2400" dirty="0"/>
              <a:t>s = ""</a:t>
            </a:r>
          </a:p>
          <a:p>
            <a:r>
              <a:rPr lang="en-US" altLang="zh-CN" sz="2400" dirty="0"/>
              <a:t>for i in range(1,201):</a:t>
            </a:r>
          </a:p>
          <a:p>
            <a:r>
              <a:rPr lang="en-US" altLang="zh-CN" sz="2400" dirty="0"/>
              <a:t>    result = </a:t>
            </a:r>
            <a:r>
              <a:rPr lang="en-US" altLang="zh-CN" sz="2400" dirty="0" err="1"/>
              <a:t>random.choice</a:t>
            </a:r>
            <a:r>
              <a:rPr lang="en-US" altLang="zh-CN" sz="2400" dirty="0"/>
              <a:t>('HT') </a:t>
            </a:r>
          </a:p>
          <a:p>
            <a:r>
              <a:rPr lang="en-US" altLang="zh-CN" sz="2400" dirty="0"/>
              <a:t>    s = s + result</a:t>
            </a:r>
          </a:p>
          <a:p>
            <a:r>
              <a:rPr lang="en-US" altLang="zh-CN" sz="2400" dirty="0"/>
              <a:t>print s</a:t>
            </a:r>
          </a:p>
          <a:p>
            <a:r>
              <a:rPr lang="en-US" altLang="zh-CN" sz="2400" dirty="0"/>
              <a:t>L = </a:t>
            </a:r>
            <a:r>
              <a:rPr lang="en-US" altLang="zh-CN" sz="2400" dirty="0" err="1"/>
              <a:t>string.split</a:t>
            </a:r>
            <a:r>
              <a:rPr lang="en-US" altLang="zh-CN" sz="2400" dirty="0"/>
              <a:t>(</a:t>
            </a:r>
            <a:r>
              <a:rPr lang="en-US" altLang="zh-CN" sz="2400" dirty="0" err="1"/>
              <a:t>s,"T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print L</a:t>
            </a:r>
          </a:p>
          <a:p>
            <a:r>
              <a:rPr lang="en-US" altLang="zh-CN" sz="2400" dirty="0" err="1"/>
              <a:t>countL</a:t>
            </a:r>
            <a:r>
              <a:rPr lang="en-US" altLang="zh-CN" sz="2400" dirty="0"/>
              <a:t> = map(</a:t>
            </a:r>
            <a:r>
              <a:rPr lang="en-US" altLang="zh-CN" sz="2400" dirty="0" err="1"/>
              <a:t>len,L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countL</a:t>
            </a:r>
            <a:endParaRPr lang="en-US" altLang="zh-CN" sz="2400" dirty="0"/>
          </a:p>
          <a:p>
            <a:r>
              <a:rPr lang="en-US" altLang="zh-CN" sz="2400" dirty="0"/>
              <a:t>print "The max length is:%</a:t>
            </a:r>
            <a:r>
              <a:rPr lang="en-US" altLang="zh-CN" sz="2400" dirty="0" err="1"/>
              <a:t>i"%max</a:t>
            </a:r>
            <a:r>
              <a:rPr lang="en-US" altLang="zh-CN" sz="2400" dirty="0"/>
              <a:t>(</a:t>
            </a:r>
            <a:r>
              <a:rPr lang="en-US" altLang="zh-CN" sz="2400" dirty="0" err="1"/>
              <a:t>countL</a:t>
            </a:r>
            <a:r>
              <a:rPr lang="en-US" altLang="zh-CN" sz="2400" dirty="0"/>
              <a:t>)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1115616" y="5934488"/>
            <a:ext cx="5989140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/>
              <a:t>map</a:t>
            </a:r>
            <a:r>
              <a:rPr lang="zh-CN" altLang="en-US" sz="2400" dirty="0"/>
              <a:t>函数对序列中的每个元素进行函数操作</a:t>
            </a:r>
          </a:p>
        </p:txBody>
      </p:sp>
    </p:spTree>
    <p:extLst>
      <p:ext uri="{BB962C8B-B14F-4D97-AF65-F5344CB8AC3E}">
        <p14:creationId xmlns:p14="http://schemas.microsoft.com/office/powerpoint/2010/main" val="408884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744835"/>
              </p:ext>
            </p:extLst>
          </p:nvPr>
        </p:nvGraphicFramePr>
        <p:xfrm>
          <a:off x="467544" y="1397000"/>
          <a:ext cx="8208912" cy="36356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192688"/>
              </a:tblGrid>
              <a:tr h="435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60618"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effectLst/>
                        </a:rPr>
                        <a:t>urlopen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err="1" smtClean="0"/>
                        <a:t>url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data</a:t>
                      </a:r>
                      <a:r>
                        <a:rPr lang="en-US" altLang="zh-CN" dirty="0" smtClean="0"/>
                        <a:t>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打开一个由</a:t>
                      </a:r>
                      <a:r>
                        <a:rPr lang="en-US" altLang="zh-CN" dirty="0" smtClean="0"/>
                        <a:t>URL</a:t>
                      </a:r>
                      <a:r>
                        <a:rPr lang="zh-CN" altLang="en-US" dirty="0" smtClean="0"/>
                        <a:t>表示的网络对象，也可以打开本地文件。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import </a:t>
                      </a:r>
                      <a:r>
                        <a:rPr lang="en-US" altLang="zh-CN" dirty="0" err="1" smtClean="0"/>
                        <a:t>urllib</a:t>
                      </a:r>
                      <a:endParaRPr lang="en-US" altLang="zh-CN" dirty="0" smtClean="0"/>
                    </a:p>
                    <a:p>
                      <a:r>
                        <a:rPr lang="en-US" altLang="zh-CN" dirty="0" err="1" smtClean="0"/>
                        <a:t>webfile</a:t>
                      </a:r>
                      <a:r>
                        <a:rPr lang="en-US" altLang="zh-CN" dirty="0" smtClean="0"/>
                        <a:t> = </a:t>
                      </a:r>
                      <a:r>
                        <a:rPr lang="en-US" altLang="zh-CN" dirty="0" err="1" smtClean="0"/>
                        <a:t>urllib.urlopen</a:t>
                      </a:r>
                      <a:r>
                        <a:rPr lang="en-US" altLang="zh-CN" dirty="0" smtClean="0"/>
                        <a:t>("http://www.ecnu.edu.cn")</a:t>
                      </a:r>
                    </a:p>
                    <a:p>
                      <a:r>
                        <a:rPr lang="en-US" altLang="zh-CN" dirty="0" smtClean="0"/>
                        <a:t>s = </a:t>
                      </a:r>
                      <a:r>
                        <a:rPr lang="en-US" altLang="zh-CN" dirty="0" err="1" smtClean="0"/>
                        <a:t>webfile.read</a:t>
                      </a:r>
                      <a:r>
                        <a:rPr lang="en-US" altLang="zh-CN" dirty="0" smtClean="0"/>
                        <a:t>()</a:t>
                      </a:r>
                    </a:p>
                    <a:p>
                      <a:r>
                        <a:rPr lang="en-US" altLang="zh-CN" dirty="0" smtClean="0"/>
                        <a:t>print s</a:t>
                      </a:r>
                    </a:p>
                    <a:p>
                      <a:r>
                        <a:rPr lang="en-US" altLang="zh-CN" dirty="0" err="1" smtClean="0"/>
                        <a:t>webfile.close</a:t>
                      </a:r>
                      <a:r>
                        <a:rPr lang="en-US" altLang="zh-CN" dirty="0" smtClean="0"/>
                        <a:t>()</a:t>
                      </a:r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urlretrieve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err="1" smtClean="0"/>
                        <a:t>url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filename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err="1" smtClean="0"/>
                        <a:t>reporthook</a:t>
                      </a:r>
                      <a:r>
                        <a:rPr lang="en-US" altLang="zh-CN" dirty="0" smtClean="0"/>
                        <a:t>]])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把一个</a:t>
                      </a:r>
                      <a:r>
                        <a:rPr lang="en-US" altLang="zh-CN" dirty="0" smtClean="0"/>
                        <a:t>URL</a:t>
                      </a:r>
                      <a:r>
                        <a:rPr lang="zh-CN" altLang="en-US" dirty="0" smtClean="0"/>
                        <a:t>表示的网络对象拷贝（下载）到本地，网络对象可以是</a:t>
                      </a:r>
                      <a:r>
                        <a:rPr lang="en-US" altLang="zh-CN" dirty="0" smtClean="0"/>
                        <a:t>html</a:t>
                      </a:r>
                      <a:r>
                        <a:rPr lang="zh-CN" altLang="en-US" dirty="0" smtClean="0"/>
                        <a:t>网页，也可以是网页中链接的图像、文本等。</a:t>
                      </a:r>
                      <a:endParaRPr lang="en-US" altLang="zh-CN" dirty="0" smtClean="0"/>
                    </a:p>
                    <a:p>
                      <a:r>
                        <a:rPr lang="fr-FR" altLang="zh-CN" dirty="0" smtClean="0"/>
                        <a:t>import urllib</a:t>
                      </a:r>
                    </a:p>
                    <a:p>
                      <a:r>
                        <a:rPr lang="fr-FR" altLang="zh-CN" dirty="0" smtClean="0"/>
                        <a:t>url = "http://m3.biz.itc.cn/pic/new/n/78/00/Img6330078_n.jpg"</a:t>
                      </a:r>
                    </a:p>
                    <a:p>
                      <a:r>
                        <a:rPr lang="fr-FR" altLang="zh-CN" dirty="0" smtClean="0"/>
                        <a:t>urllib.urlretrieve(url,"c:\\data\\tmp\\p1.jpg")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99792" y="692696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/>
              <a:t>u</a:t>
            </a:r>
            <a:r>
              <a:rPr lang="en-US" altLang="zh-CN" sz="2400" dirty="0" err="1" smtClean="0"/>
              <a:t>rllib</a:t>
            </a:r>
            <a:r>
              <a:rPr lang="zh-CN" altLang="en-US" sz="2400" dirty="0" smtClean="0"/>
              <a:t>模块</a:t>
            </a:r>
            <a:r>
              <a:rPr lang="zh-CN" altLang="en-US" sz="2400" dirty="0"/>
              <a:t>的主要</a:t>
            </a:r>
            <a:r>
              <a:rPr lang="zh-CN" altLang="en-US" sz="2400" dirty="0" smtClean="0"/>
              <a:t>函数</a:t>
            </a:r>
            <a:endParaRPr lang="en-US" altLang="zh-CN" sz="2400" dirty="0"/>
          </a:p>
        </p:txBody>
      </p:sp>
      <p:sp>
        <p:nvSpPr>
          <p:cNvPr id="2" name="矩形 1"/>
          <p:cNvSpPr/>
          <p:nvPr/>
        </p:nvSpPr>
        <p:spPr>
          <a:xfrm>
            <a:off x="1619672" y="5387062"/>
            <a:ext cx="62646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urllib</a:t>
            </a:r>
            <a:r>
              <a:rPr lang="zh-CN" altLang="en-US" sz="2400" dirty="0" smtClean="0"/>
              <a:t>模块用于</a:t>
            </a:r>
            <a:r>
              <a:rPr lang="zh-CN" altLang="en-US" sz="2400" dirty="0"/>
              <a:t>打开及拷贝</a:t>
            </a:r>
            <a:r>
              <a:rPr lang="en-US" altLang="zh-CN" sz="2400" dirty="0" err="1"/>
              <a:t>url</a:t>
            </a:r>
            <a:r>
              <a:rPr lang="zh-CN" altLang="en-US" sz="2400" dirty="0"/>
              <a:t>表示的网络</a:t>
            </a:r>
            <a:r>
              <a:rPr lang="zh-CN" altLang="en-US" sz="2400" dirty="0" smtClean="0"/>
              <a:t>对象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0569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22644"/>
            <a:ext cx="7961709" cy="5563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3203848" y="6063679"/>
            <a:ext cx="33682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 smtClean="0"/>
              <a:t>urlopen</a:t>
            </a:r>
            <a:r>
              <a:rPr lang="zh-CN" altLang="en-US" sz="2400" dirty="0" smtClean="0"/>
              <a:t>函数的运行结果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625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有些网站提供</a:t>
            </a:r>
            <a:r>
              <a:rPr lang="en-US" altLang="zh-CN" dirty="0" smtClean="0"/>
              <a:t>web</a:t>
            </a:r>
            <a:r>
              <a:rPr lang="zh-CN" altLang="en-US" dirty="0" smtClean="0"/>
              <a:t>服务接口，用户可以在</a:t>
            </a:r>
            <a:r>
              <a:rPr lang="en-US" altLang="zh-CN" dirty="0" err="1" smtClean="0"/>
              <a:t>url</a:t>
            </a:r>
            <a:r>
              <a:rPr lang="zh-CN" altLang="en-US" dirty="0" smtClean="0"/>
              <a:t>中输入参数，返回不同的数据。如</a:t>
            </a:r>
            <a:r>
              <a:rPr lang="en-US" altLang="zh-CN" dirty="0" err="1" smtClean="0"/>
              <a:t>esri</a:t>
            </a:r>
            <a:r>
              <a:rPr lang="zh-CN" altLang="en-US" dirty="0" smtClean="0"/>
              <a:t>公司的</a:t>
            </a:r>
            <a:r>
              <a:rPr lang="en-US" altLang="zh-CN" dirty="0" err="1" smtClean="0"/>
              <a:t>arcgisonline</a:t>
            </a:r>
            <a:r>
              <a:rPr lang="zh-CN" altLang="en-US" dirty="0" smtClean="0"/>
              <a:t>提供很多地图服务，用户可以输入一个坐标范围，返回该范围的地图。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92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5536" y="764704"/>
            <a:ext cx="84397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import </a:t>
            </a:r>
            <a:r>
              <a:rPr lang="en-US" altLang="zh-CN" sz="2000" dirty="0" err="1"/>
              <a:t>urllib</a:t>
            </a:r>
            <a:endParaRPr lang="en-US" altLang="zh-CN" sz="2000" dirty="0"/>
          </a:p>
          <a:p>
            <a:r>
              <a:rPr lang="en-US" altLang="zh-CN" sz="2000" dirty="0" err="1"/>
              <a:t>url</a:t>
            </a:r>
            <a:r>
              <a:rPr lang="en-US" altLang="zh-CN" sz="2000" dirty="0"/>
              <a:t> = "http://server.arcgisonline.com/</a:t>
            </a:r>
            <a:r>
              <a:rPr lang="en-US" altLang="zh-CN" sz="2000" dirty="0" err="1"/>
              <a:t>arcgis</a:t>
            </a:r>
            <a:r>
              <a:rPr lang="en-US" altLang="zh-CN" sz="2000" dirty="0"/>
              <a:t>/rest/services\</a:t>
            </a:r>
          </a:p>
          <a:p>
            <a:r>
              <a:rPr lang="en-US" altLang="zh-CN" sz="2000" dirty="0"/>
              <a:t>/ESRI_Imagery_World_2D/</a:t>
            </a:r>
            <a:r>
              <a:rPr lang="en-US" altLang="zh-CN" sz="2000" dirty="0" err="1"/>
              <a:t>MapServer</a:t>
            </a:r>
            <a:r>
              <a:rPr lang="en-US" altLang="zh-CN" sz="2000" dirty="0"/>
              <a:t>/</a:t>
            </a:r>
            <a:r>
              <a:rPr lang="en-US" altLang="zh-CN" sz="2000" dirty="0" err="1"/>
              <a:t>export?bbox</a:t>
            </a:r>
            <a:r>
              <a:rPr lang="en-US" altLang="zh-CN" sz="2000" dirty="0"/>
              <a:t>=-180,-90,180,90&amp;f=image"</a:t>
            </a:r>
          </a:p>
          <a:p>
            <a:r>
              <a:rPr lang="en-US" altLang="zh-CN" sz="2000" dirty="0" err="1"/>
              <a:t>urllib.urlretrieve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,"c:\\data\\</a:t>
            </a:r>
            <a:r>
              <a:rPr lang="en-US" altLang="zh-CN" sz="2000" dirty="0" err="1"/>
              <a:t>tmp</a:t>
            </a:r>
            <a:r>
              <a:rPr lang="en-US" altLang="zh-CN" sz="2000" dirty="0"/>
              <a:t>\\world.jpg")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395536" y="2636912"/>
            <a:ext cx="83529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import </a:t>
            </a:r>
            <a:r>
              <a:rPr lang="en-US" altLang="zh-CN" sz="2000" dirty="0" err="1"/>
              <a:t>urllib</a:t>
            </a:r>
            <a:endParaRPr lang="en-US" altLang="zh-CN" sz="2000" dirty="0"/>
          </a:p>
          <a:p>
            <a:r>
              <a:rPr lang="en-US" altLang="zh-CN" sz="2000" dirty="0" err="1"/>
              <a:t>url</a:t>
            </a:r>
            <a:r>
              <a:rPr lang="en-US" altLang="zh-CN" sz="2000" dirty="0"/>
              <a:t> = "http://server.arcgisonline.com/</a:t>
            </a:r>
            <a:r>
              <a:rPr lang="en-US" altLang="zh-CN" sz="2000" dirty="0" err="1"/>
              <a:t>arcgis</a:t>
            </a:r>
            <a:r>
              <a:rPr lang="en-US" altLang="zh-CN" sz="2000" dirty="0"/>
              <a:t>/rest/services\</a:t>
            </a:r>
          </a:p>
          <a:p>
            <a:r>
              <a:rPr lang="en-US" altLang="zh-CN" sz="2000" dirty="0"/>
              <a:t>/ESRI_Imagery_World_2D/</a:t>
            </a:r>
            <a:r>
              <a:rPr lang="en-US" altLang="zh-CN" sz="2000" dirty="0" err="1"/>
              <a:t>MapServer</a:t>
            </a:r>
            <a:r>
              <a:rPr lang="en-US" altLang="zh-CN" sz="2000" dirty="0"/>
              <a:t>/</a:t>
            </a:r>
            <a:r>
              <a:rPr lang="en-US" altLang="zh-CN" sz="2000" dirty="0" err="1"/>
              <a:t>export?bbox</a:t>
            </a:r>
            <a:r>
              <a:rPr lang="en-US" altLang="zh-CN" sz="2000" dirty="0"/>
              <a:t>=72,17,136,55&amp;f=image"</a:t>
            </a:r>
          </a:p>
          <a:p>
            <a:r>
              <a:rPr lang="en-US" altLang="zh-CN" sz="2000" dirty="0" err="1"/>
              <a:t>urllib.urlretrieve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,"c:\\data\\</a:t>
            </a:r>
            <a:r>
              <a:rPr lang="en-US" altLang="zh-CN" sz="2000" dirty="0" err="1"/>
              <a:t>tmp</a:t>
            </a:r>
            <a:r>
              <a:rPr lang="en-US" altLang="zh-CN" sz="2000" dirty="0"/>
              <a:t>\\china.jpg")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427402" y="4293096"/>
            <a:ext cx="832106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import </a:t>
            </a:r>
            <a:r>
              <a:rPr lang="en-US" altLang="zh-CN" sz="2000" dirty="0" err="1"/>
              <a:t>urllib</a:t>
            </a:r>
            <a:endParaRPr lang="en-US" altLang="zh-CN" sz="2000" dirty="0"/>
          </a:p>
          <a:p>
            <a:r>
              <a:rPr lang="en-US" altLang="zh-CN" sz="2000" dirty="0" err="1"/>
              <a:t>url</a:t>
            </a:r>
            <a:r>
              <a:rPr lang="en-US" altLang="zh-CN" sz="2000" dirty="0"/>
              <a:t> = "http://server.arcgisonline.com/</a:t>
            </a:r>
            <a:r>
              <a:rPr lang="en-US" altLang="zh-CN" sz="2000" dirty="0" err="1"/>
              <a:t>arcgis</a:t>
            </a:r>
            <a:r>
              <a:rPr lang="en-US" altLang="zh-CN" sz="2000" dirty="0"/>
              <a:t>/rest/services\</a:t>
            </a:r>
          </a:p>
          <a:p>
            <a:r>
              <a:rPr lang="en-US" altLang="zh-CN" sz="2000" dirty="0"/>
              <a:t>/ESRI_Imagery_World_2D/</a:t>
            </a:r>
            <a:r>
              <a:rPr lang="en-US" altLang="zh-CN" sz="2000" dirty="0" err="1"/>
              <a:t>MapServer</a:t>
            </a:r>
            <a:r>
              <a:rPr lang="en-US" altLang="zh-CN" sz="2000" dirty="0"/>
              <a:t>/</a:t>
            </a:r>
            <a:r>
              <a:rPr lang="en-US" altLang="zh-CN" sz="2000" dirty="0" err="1"/>
              <a:t>export?bbox</a:t>
            </a:r>
            <a:r>
              <a:rPr lang="en-US" altLang="zh-CN" sz="2000" dirty="0"/>
              <a:t>=120,30,122,32&amp;f=image"</a:t>
            </a:r>
          </a:p>
          <a:p>
            <a:r>
              <a:rPr lang="en-US" altLang="zh-CN" sz="2000" dirty="0" err="1"/>
              <a:t>urllib.urlretrieve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,"c:\\data\\</a:t>
            </a:r>
            <a:r>
              <a:rPr lang="en-US" altLang="zh-CN" sz="2000" dirty="0" err="1"/>
              <a:t>tmp</a:t>
            </a:r>
            <a:r>
              <a:rPr lang="en-US" altLang="zh-CN" sz="2000" dirty="0"/>
              <a:t>\\shanghai.jpg")</a:t>
            </a:r>
            <a:endParaRPr lang="zh-CN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691680" y="5877272"/>
            <a:ext cx="525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下载全球、全国和上海全市卫星图像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8383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18557"/>
            <a:ext cx="8229600" cy="1038235"/>
          </a:xfrm>
        </p:spPr>
        <p:txBody>
          <a:bodyPr/>
          <a:lstStyle/>
          <a:p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r</a:t>
            </a:r>
            <a:r>
              <a:rPr lang="en-US" altLang="zh-CN" dirty="0" smtClean="0">
                <a:latin typeface="华文新魏" pitchFamily="2" charset="-122"/>
                <a:ea typeface="华文新魏" pitchFamily="2" charset="-122"/>
              </a:rPr>
              <a:t>e</a:t>
            </a:r>
            <a:r>
              <a:rPr lang="zh-CN" altLang="en-US" dirty="0" smtClean="0">
                <a:latin typeface="华文新魏" pitchFamily="2" charset="-122"/>
                <a:ea typeface="华文新魏" pitchFamily="2" charset="-122"/>
              </a:rPr>
              <a:t>模块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353347"/>
          </a:xfrm>
        </p:spPr>
        <p:txBody>
          <a:bodyPr/>
          <a:lstStyle/>
          <a:p>
            <a:r>
              <a:rPr lang="en-US" altLang="zh-CN" dirty="0" smtClean="0"/>
              <a:t>re</a:t>
            </a:r>
            <a:r>
              <a:rPr lang="zh-CN" altLang="en-US" dirty="0" smtClean="0"/>
              <a:t>（</a:t>
            </a:r>
            <a:r>
              <a:rPr lang="en-US" altLang="zh-CN" dirty="0"/>
              <a:t>regular </a:t>
            </a:r>
            <a:r>
              <a:rPr lang="en-US" altLang="zh-CN" dirty="0" smtClean="0"/>
              <a:t>expression</a:t>
            </a:r>
            <a:r>
              <a:rPr lang="zh-CN" altLang="en-US" dirty="0" smtClean="0"/>
              <a:t>）即正则表达式，</a:t>
            </a:r>
            <a:r>
              <a:rPr lang="zh-CN" altLang="en-US" dirty="0"/>
              <a:t>用于</a:t>
            </a:r>
            <a:r>
              <a:rPr lang="zh-CN" altLang="en-US" dirty="0" smtClean="0"/>
              <a:t>字符串匹配，如查找文档中的内容、对用户输入的信息进行检验等。</a:t>
            </a:r>
            <a:endParaRPr lang="en-US" altLang="zh-CN" dirty="0" smtClean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27584" y="498376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6143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很多软件都有简单的字符串匹配功能，如资源管理器中，通过*</a:t>
            </a:r>
            <a:r>
              <a:rPr lang="en-US" altLang="zh-CN" dirty="0"/>
              <a:t>.doc</a:t>
            </a:r>
            <a:r>
              <a:rPr lang="zh-CN" altLang="en-US" dirty="0"/>
              <a:t>就可以查找到所有</a:t>
            </a:r>
            <a:r>
              <a:rPr lang="en-US" altLang="zh-CN" dirty="0"/>
              <a:t>doc</a:t>
            </a:r>
            <a:r>
              <a:rPr lang="zh-CN" altLang="en-US" dirty="0"/>
              <a:t>文件；通过</a:t>
            </a:r>
            <a:r>
              <a:rPr lang="en-US" altLang="zh-CN" dirty="0"/>
              <a:t>A*.doc</a:t>
            </a:r>
            <a:r>
              <a:rPr lang="zh-CN" altLang="en-US" dirty="0"/>
              <a:t>就可以查找到所有以含有</a:t>
            </a:r>
            <a:r>
              <a:rPr lang="en-US" altLang="zh-CN" dirty="0"/>
              <a:t>A</a:t>
            </a:r>
            <a:r>
              <a:rPr lang="zh-CN" altLang="en-US" dirty="0"/>
              <a:t>的</a:t>
            </a:r>
            <a:r>
              <a:rPr lang="en-US" altLang="zh-CN" dirty="0"/>
              <a:t>doc</a:t>
            </a:r>
            <a:r>
              <a:rPr lang="zh-CN" altLang="en-US" dirty="0"/>
              <a:t>文件。但对于比较复杂的要求，如查找文件名是由一个字母后接二个</a:t>
            </a:r>
            <a:r>
              <a:rPr lang="zh-CN" altLang="en-US" dirty="0" smtClean="0"/>
              <a:t>数字（如</a:t>
            </a:r>
            <a:r>
              <a:rPr lang="en-US" altLang="zh-CN" dirty="0" smtClean="0"/>
              <a:t>a01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a02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…</a:t>
            </a:r>
            <a:r>
              <a:rPr lang="zh-CN" altLang="en-US" dirty="0" smtClean="0"/>
              <a:t>）组成</a:t>
            </a:r>
            <a:r>
              <a:rPr lang="zh-CN" altLang="en-US" dirty="0"/>
              <a:t>的</a:t>
            </a:r>
            <a:r>
              <a:rPr lang="en-US" altLang="zh-CN" dirty="0"/>
              <a:t>doc</a:t>
            </a:r>
            <a:r>
              <a:rPr lang="zh-CN" altLang="en-US" dirty="0"/>
              <a:t>文件，这时一般的字符串匹配就不能胜任。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50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IDLE</a:t>
            </a:r>
            <a:r>
              <a:rPr lang="zh-CN" altLang="en-US" dirty="0" smtClean="0"/>
              <a:t>具有</a:t>
            </a:r>
            <a:r>
              <a:rPr lang="zh-CN" altLang="en-US" dirty="0"/>
              <a:t>自动缩进、显示</a:t>
            </a:r>
            <a:r>
              <a:rPr lang="en-US" altLang="zh-CN" dirty="0"/>
              <a:t>tip</a:t>
            </a:r>
            <a:r>
              <a:rPr lang="zh-CN" altLang="en-US" dirty="0"/>
              <a:t>、搜索、类和路径</a:t>
            </a:r>
            <a:r>
              <a:rPr lang="zh-CN" altLang="en-US" dirty="0" smtClean="0"/>
              <a:t>浏览</a:t>
            </a:r>
            <a:r>
              <a:rPr lang="zh-CN" altLang="en-US" dirty="0"/>
              <a:t>、命令回溯（</a:t>
            </a:r>
            <a:r>
              <a:rPr lang="en-US" altLang="zh-CN" dirty="0"/>
              <a:t>command recall</a:t>
            </a:r>
            <a:r>
              <a:rPr lang="zh-CN" altLang="en-US" dirty="0" smtClean="0"/>
              <a:t>）等</a:t>
            </a:r>
            <a:r>
              <a:rPr lang="zh-CN" altLang="en-US" dirty="0"/>
              <a:t>功能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进一步信息</a:t>
            </a:r>
            <a:r>
              <a:rPr lang="zh-CN" altLang="en-US" dirty="0" smtClean="0"/>
              <a:t>可查看</a:t>
            </a:r>
            <a:r>
              <a:rPr lang="en-US" altLang="zh-CN" dirty="0"/>
              <a:t>IDLE </a:t>
            </a:r>
            <a:r>
              <a:rPr lang="en-US" altLang="zh-CN" dirty="0" smtClean="0"/>
              <a:t>Help</a:t>
            </a:r>
            <a:r>
              <a:rPr lang="zh-CN" altLang="en-US" dirty="0" smtClean="0"/>
              <a:t>文档和访问</a:t>
            </a:r>
            <a:r>
              <a:rPr lang="en-US" altLang="zh-CN" dirty="0">
                <a:hlinkClick r:id="rId2"/>
              </a:rPr>
              <a:t>http://www.python.org/idle/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189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r>
              <a:rPr lang="zh-CN" altLang="en-US" dirty="0" smtClean="0"/>
              <a:t>正则表达式是</a:t>
            </a:r>
            <a:r>
              <a:rPr lang="zh-CN" altLang="en-US" dirty="0"/>
              <a:t>由字符和特殊符号组成的字符串。不同于一般的常量字符串，正则表达式实际上是一种字符串模式，能对应符合模式的多个字符串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42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</a:t>
            </a:r>
            <a:r>
              <a:rPr lang="zh-CN" altLang="en-US" dirty="0" smtClean="0"/>
              <a:t>模块定义了正则表达式中的特殊符号、字符串匹配函数等。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877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04664"/>
            <a:ext cx="2952328" cy="864096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600" dirty="0">
                <a:ea typeface="华文新魏" pitchFamily="2" charset="-122"/>
              </a:rPr>
              <a:t>特殊符号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/>
          <a:lstStyle/>
          <a:p>
            <a:r>
              <a:rPr lang="zh-CN" altLang="en-US" dirty="0" smtClean="0"/>
              <a:t>正则表达式中的特殊符号主要有如下几种：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定义匹配字符。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定义匹配</a:t>
            </a:r>
            <a:r>
              <a:rPr lang="zh-CN" altLang="en-US" dirty="0"/>
              <a:t>字符（或正则表达式）出现</a:t>
            </a:r>
            <a:r>
              <a:rPr lang="zh-CN" altLang="en-US" dirty="0" smtClean="0"/>
              <a:t>次数。</a:t>
            </a:r>
            <a:endParaRPr lang="zh-CN" altLang="en-US" dirty="0"/>
          </a:p>
          <a:p>
            <a:pPr lvl="1"/>
            <a:r>
              <a:rPr lang="zh-CN" altLang="en-US" dirty="0"/>
              <a:t>定义匹配字符串的</a:t>
            </a:r>
            <a:r>
              <a:rPr lang="zh-CN" altLang="en-US" dirty="0" smtClean="0"/>
              <a:t>位置。</a:t>
            </a:r>
            <a:endParaRPr lang="zh-CN" altLang="en-US" dirty="0"/>
          </a:p>
          <a:p>
            <a:pPr lvl="1"/>
            <a:r>
              <a:rPr lang="zh-CN" altLang="en-US" dirty="0"/>
              <a:t>定义前后</a:t>
            </a:r>
            <a:r>
              <a:rPr lang="zh-CN" altLang="en-US" dirty="0" smtClean="0"/>
              <a:t>字符串。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定义分组。</a:t>
            </a:r>
            <a:endParaRPr lang="zh-CN" altLang="en-US" dirty="0"/>
          </a:p>
          <a:p>
            <a:pPr lvl="1"/>
            <a:r>
              <a:rPr lang="zh-CN" altLang="en-US" dirty="0" smtClean="0"/>
              <a:t>特殊字符。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265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149886"/>
              </p:ext>
            </p:extLst>
          </p:nvPr>
        </p:nvGraphicFramePr>
        <p:xfrm>
          <a:off x="539552" y="1268760"/>
          <a:ext cx="8280920" cy="4298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373"/>
                <a:gridCol w="3201083"/>
                <a:gridCol w="4176464"/>
              </a:tblGrid>
              <a:tr h="503722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符号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2880654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 [] 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方括号，用于产生一个字符集合，表示字符集合中的任意一个字符。方括号内的</a:t>
                      </a:r>
                      <a:r>
                        <a:rPr lang="en-US" altLang="zh-CN" dirty="0" smtClean="0"/>
                        <a:t>”-”</a:t>
                      </a:r>
                      <a:r>
                        <a:rPr lang="zh-CN" altLang="en-US" dirty="0" smtClean="0"/>
                        <a:t>符号表示某个范围内的字符集合，方括号开头的</a:t>
                      </a:r>
                      <a:r>
                        <a:rPr lang="en-US" altLang="zh-CN" dirty="0" smtClean="0"/>
                        <a:t>”</a:t>
                      </a:r>
                      <a:r>
                        <a:rPr lang="en-US" altLang="zh-CN" sz="1800" dirty="0" smtClean="0"/>
                        <a:t>^”</a:t>
                      </a:r>
                      <a:r>
                        <a:rPr lang="zh-CN" altLang="en-US" sz="1800" dirty="0" smtClean="0"/>
                        <a:t>符号表示除方括号内已列出的字符以外的其它字符集合。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</a:t>
                      </a:r>
                      <a:r>
                        <a:rPr lang="en-US" altLang="zh-CN" dirty="0" err="1" smtClean="0"/>
                        <a:t>aeiou</a:t>
                      </a:r>
                      <a:r>
                        <a:rPr lang="en-US" altLang="zh-CN" dirty="0" smtClean="0"/>
                        <a:t>]</a:t>
                      </a:r>
                      <a:r>
                        <a:rPr lang="zh-CN" altLang="en-US" dirty="0" smtClean="0"/>
                        <a:t>表示</a:t>
                      </a:r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e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o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u</a:t>
                      </a:r>
                      <a:r>
                        <a:rPr lang="zh-CN" altLang="en-US" dirty="0" smtClean="0"/>
                        <a:t>中任何一个字符。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[a-z]</a:t>
                      </a:r>
                      <a:r>
                        <a:rPr lang="zh-CN" altLang="en-US" dirty="0" smtClean="0"/>
                        <a:t>表示任何一个小写字母。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[A-Z]</a:t>
                      </a:r>
                      <a:r>
                        <a:rPr lang="zh-CN" altLang="en-US" dirty="0" smtClean="0"/>
                        <a:t>表示任何一个大写字母。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</a:t>
                      </a:r>
                      <a:r>
                        <a:rPr lang="zh-CN" altLang="en-US" dirty="0" smtClean="0"/>
                        <a:t>表示任何一个十进制数字。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[r-u]</a:t>
                      </a:r>
                      <a:r>
                        <a:rPr lang="zh-CN" altLang="en-US" dirty="0" smtClean="0"/>
                        <a:t>表示</a:t>
                      </a:r>
                      <a:r>
                        <a:rPr lang="en-US" altLang="zh-CN" dirty="0" smtClean="0"/>
                        <a:t>r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t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u</a:t>
                      </a:r>
                      <a:r>
                        <a:rPr lang="zh-CN" altLang="en-US" dirty="0" smtClean="0"/>
                        <a:t>中任何一个字符。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[^</a:t>
                      </a:r>
                      <a:r>
                        <a:rPr lang="en-US" altLang="zh-CN" dirty="0" err="1" smtClean="0"/>
                        <a:t>aeiou</a:t>
                      </a:r>
                      <a:r>
                        <a:rPr lang="en-US" altLang="zh-CN" dirty="0" smtClean="0"/>
                        <a:t>]</a:t>
                      </a:r>
                      <a:r>
                        <a:rPr lang="zh-CN" altLang="en-US" dirty="0" smtClean="0"/>
                        <a:t>表示除</a:t>
                      </a:r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e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o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u</a:t>
                      </a:r>
                      <a:r>
                        <a:rPr lang="zh-CN" altLang="en-US" dirty="0" smtClean="0"/>
                        <a:t>外的任何一个字符。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[^r-u]</a:t>
                      </a:r>
                      <a:r>
                        <a:rPr lang="zh-CN" altLang="en-US" dirty="0" smtClean="0"/>
                        <a:t>表示除</a:t>
                      </a:r>
                      <a:r>
                        <a:rPr lang="en-US" altLang="zh-CN" dirty="0" smtClean="0"/>
                        <a:t>r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t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u</a:t>
                      </a:r>
                      <a:r>
                        <a:rPr lang="zh-CN" altLang="en-US" dirty="0" smtClean="0"/>
                        <a:t>外的任何一个字符。</a:t>
                      </a:r>
                    </a:p>
                  </a:txBody>
                  <a:tcPr/>
                </a:tc>
              </a:tr>
              <a:tr h="503722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  . 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点符号，表示除换行符之外的任何一个字符（如果是一般的点符号，则前面加</a:t>
                      </a:r>
                      <a:r>
                        <a:rPr lang="en-US" altLang="zh-CN" dirty="0" smtClean="0"/>
                        <a:t>\</a:t>
                      </a:r>
                      <a:r>
                        <a:rPr lang="zh-CN" altLang="en-US" dirty="0" smtClean="0"/>
                        <a:t>表示）。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b.b</a:t>
                      </a:r>
                      <a:r>
                        <a:rPr lang="zh-CN" altLang="en-US" dirty="0" smtClean="0"/>
                        <a:t>表示三个字符组成的字符串，中间字符为除换行符之外的任何一个字符。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59832" y="546628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定义匹配字符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3756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778107"/>
              </p:ext>
            </p:extLst>
          </p:nvPr>
        </p:nvGraphicFramePr>
        <p:xfrm>
          <a:off x="683568" y="1700808"/>
          <a:ext cx="7920879" cy="4045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/>
                <a:gridCol w="4680520"/>
                <a:gridCol w="2088231"/>
              </a:tblGrid>
              <a:tr h="49505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符号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说明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示例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| 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多个字符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zh-CN" altLang="en-US" dirty="0" smtClean="0"/>
                        <a:t>中任何一个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A|B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* 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前面定义字符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zh-CN" altLang="en-US" dirty="0" smtClean="0"/>
                        <a:t>零个或多个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</a:t>
                      </a:r>
                      <a:r>
                        <a:rPr lang="zh-CN" altLang="en-US" dirty="0" smtClean="0"/>
                        <a:t>*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+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前面定义字符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zh-CN" altLang="en-US" dirty="0" smtClean="0"/>
                        <a:t>一个或多个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[0-9]+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?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前面定义字符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zh-CN" altLang="en-US" dirty="0" smtClean="0"/>
                        <a:t>零个或一个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</a:t>
                      </a:r>
                      <a:r>
                        <a:rPr lang="zh-CN" altLang="en-US" dirty="0" smtClean="0"/>
                        <a:t>？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{</a:t>
                      </a:r>
                      <a:r>
                        <a:rPr lang="en-US" altLang="zh-CN" sz="2400" i="1" dirty="0" smtClean="0"/>
                        <a:t>N</a:t>
                      </a:r>
                      <a:r>
                        <a:rPr lang="en-US" altLang="zh-CN" sz="2400" dirty="0" smtClean="0"/>
                        <a:t>}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前面定义字符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[0-9]{3}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{</a:t>
                      </a:r>
                      <a:r>
                        <a:rPr lang="en-US" altLang="zh-CN" sz="2400" i="1" dirty="0" smtClean="0"/>
                        <a:t>M</a:t>
                      </a:r>
                      <a:r>
                        <a:rPr lang="zh-CN" altLang="en-US" sz="2400" i="1" dirty="0" smtClean="0"/>
                        <a:t>，</a:t>
                      </a:r>
                      <a:r>
                        <a:rPr lang="en-US" altLang="zh-CN" sz="2400" i="1" dirty="0" smtClean="0"/>
                        <a:t>N</a:t>
                      </a:r>
                      <a:r>
                        <a:rPr lang="en-US" altLang="zh-CN" sz="2400" dirty="0" smtClean="0"/>
                        <a:t>}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前面定义字符</a:t>
                      </a:r>
                      <a:r>
                        <a:rPr lang="zh-CN" altLang="en-US" sz="1800" dirty="0" smtClean="0"/>
                        <a:t>（或正则表达式）</a:t>
                      </a:r>
                      <a:r>
                        <a:rPr lang="en-US" altLang="zh-CN" dirty="0" smtClean="0"/>
                        <a:t>M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[0-9]{3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5}</a:t>
                      </a:r>
                      <a:endParaRPr lang="zh-CN" alt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475656" y="1008293"/>
            <a:ext cx="5904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定义匹配字符（或正则表达式）出现次数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7401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122392"/>
              </p:ext>
            </p:extLst>
          </p:nvPr>
        </p:nvGraphicFramePr>
        <p:xfrm>
          <a:off x="683568" y="1743795"/>
          <a:ext cx="7920879" cy="2765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/>
                <a:gridCol w="4680520"/>
                <a:gridCol w="2088231"/>
              </a:tblGrid>
              <a:tr h="49505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符号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^ 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匹配对象的开始位置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^Dear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baseline="0" dirty="0" smtClean="0"/>
                        <a:t> </a:t>
                      </a:r>
                      <a:r>
                        <a:rPr lang="en-US" altLang="zh-CN" sz="2400" dirty="0" smtClean="0"/>
                        <a:t>$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 smtClean="0"/>
                        <a:t>匹配对象的结尾位置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sh</a:t>
                      </a:r>
                      <a:r>
                        <a:rPr lang="en-US" altLang="zh-CN" dirty="0" smtClean="0"/>
                        <a:t>$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 \b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单词边界（由于</a:t>
                      </a:r>
                      <a:r>
                        <a:rPr lang="en-US" altLang="zh-CN" dirty="0" smtClean="0"/>
                        <a:t>\b</a:t>
                      </a:r>
                      <a:r>
                        <a:rPr lang="zh-CN" altLang="en-US" dirty="0" smtClean="0"/>
                        <a:t>在</a:t>
                      </a:r>
                      <a:r>
                        <a:rPr lang="en-US" altLang="zh-CN" dirty="0" smtClean="0"/>
                        <a:t>ASCII</a:t>
                      </a:r>
                      <a:r>
                        <a:rPr lang="zh-CN" altLang="en-US" dirty="0" smtClean="0"/>
                        <a:t>码作为退格符，所以在前面需要加</a:t>
                      </a:r>
                      <a:r>
                        <a:rPr lang="en-US" altLang="zh-CN" dirty="0" smtClean="0"/>
                        <a:t>\</a:t>
                      </a:r>
                      <a:r>
                        <a:rPr lang="zh-CN" altLang="en-US" dirty="0" smtClean="0"/>
                        <a:t>进行转义，即</a:t>
                      </a:r>
                      <a:r>
                        <a:rPr lang="en-US" altLang="zh-CN" dirty="0" smtClean="0"/>
                        <a:t>b</a:t>
                      </a:r>
                      <a:r>
                        <a:rPr lang="zh-CN" altLang="en-US" dirty="0" smtClean="0"/>
                        <a:t>之前有两个</a:t>
                      </a:r>
                      <a:r>
                        <a:rPr lang="en-US" altLang="zh-CN" dirty="0" smtClean="0"/>
                        <a:t>\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\\bthe\\b</a:t>
                      </a:r>
                      <a:endParaRPr lang="zh-CN" altLang="en-US" dirty="0"/>
                    </a:p>
                  </a:txBody>
                  <a:tcPr/>
                </a:tc>
              </a:tr>
              <a:tr h="540060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\B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非单词边界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\</a:t>
                      </a:r>
                      <a:r>
                        <a:rPr lang="en-US" altLang="zh-CN" dirty="0" err="1" smtClean="0"/>
                        <a:t>Bthe</a:t>
                      </a:r>
                      <a:r>
                        <a:rPr lang="en-US" altLang="zh-CN" dirty="0" smtClean="0"/>
                        <a:t>\B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43808" y="1095127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定义匹配字符串的位置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526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973897"/>
              </p:ext>
            </p:extLst>
          </p:nvPr>
        </p:nvGraphicFramePr>
        <p:xfrm>
          <a:off x="683568" y="1970838"/>
          <a:ext cx="7920879" cy="2475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4104456"/>
                <a:gridCol w="2376263"/>
              </a:tblGrid>
              <a:tr h="49505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符号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(?=...)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定义后面紧接的字符串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Isaac (?=Asimov)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(?!...)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定义后面不能紧接的字符串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Isaac (?!Asimov)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(?&lt;=...) 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定义前面紧接的字符串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(?&lt;=</a:t>
                      </a:r>
                      <a:r>
                        <a:rPr lang="en-US" altLang="zh-CN" dirty="0" err="1" smtClean="0"/>
                        <a:t>abc</a:t>
                      </a:r>
                      <a:r>
                        <a:rPr lang="en-US" altLang="zh-CN" dirty="0" smtClean="0"/>
                        <a:t>)</a:t>
                      </a:r>
                      <a:r>
                        <a:rPr lang="en-US" altLang="zh-CN" dirty="0" err="1" smtClean="0"/>
                        <a:t>def</a:t>
                      </a:r>
                      <a:r>
                        <a:rPr lang="en-US" altLang="zh-CN" dirty="0" smtClean="0"/>
                        <a:t> </a:t>
                      </a:r>
                      <a:endParaRPr lang="zh-CN" altLang="en-US" dirty="0"/>
                    </a:p>
                  </a:txBody>
                  <a:tcPr/>
                </a:tc>
              </a:tr>
              <a:tr h="49505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(?&lt;!...)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定义前面不能紧接的字符串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(?&lt;</a:t>
                      </a:r>
                      <a:r>
                        <a:rPr lang="zh-CN" altLang="en-US" dirty="0" smtClean="0"/>
                        <a:t>！</a:t>
                      </a:r>
                      <a:r>
                        <a:rPr lang="en-US" altLang="zh-CN" dirty="0" err="1" smtClean="0"/>
                        <a:t>abc</a:t>
                      </a:r>
                      <a:r>
                        <a:rPr lang="en-US" altLang="zh-CN" dirty="0" smtClean="0"/>
                        <a:t>)</a:t>
                      </a:r>
                      <a:r>
                        <a:rPr lang="en-US" altLang="zh-CN" dirty="0" err="1" smtClean="0"/>
                        <a:t>def</a:t>
                      </a:r>
                      <a:r>
                        <a:rPr lang="en-US" altLang="zh-CN" dirty="0" smtClean="0"/>
                        <a:t> 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03848" y="119675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定义前后字符串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0639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24080"/>
              </p:ext>
            </p:extLst>
          </p:nvPr>
        </p:nvGraphicFramePr>
        <p:xfrm>
          <a:off x="683568" y="1783780"/>
          <a:ext cx="7920879" cy="3517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/>
                <a:gridCol w="4176464"/>
                <a:gridCol w="2376263"/>
              </a:tblGrid>
              <a:tr h="47955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特殊字符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\d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任意数字字符，同</a:t>
                      </a:r>
                      <a:r>
                        <a:rPr lang="en-US" altLang="zh-CN" dirty="0" smtClean="0"/>
                        <a:t>[0-9]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\D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任意非数字字符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620043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\w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任意数字字母字符，同</a:t>
                      </a:r>
                      <a:r>
                        <a:rPr lang="en-US" altLang="zh-CN" dirty="0" smtClean="0"/>
                        <a:t>[A-Za-z0-9]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\W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任意非数字字母字符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\s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空字符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\S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非空字符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03848" y="980728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/>
              <a:t>特殊字符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2814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利用圆括号可以对正则表达式进行分组，分组有两个作用：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通过对正则表达式进行分组，可以分组添加重复操作符，如</a:t>
            </a:r>
            <a:r>
              <a:rPr lang="pl-PL" altLang="zh-CN" dirty="0"/>
              <a:t>([A-Z][1-9]){3}([1-9][a-z]){2</a:t>
            </a:r>
            <a:r>
              <a:rPr lang="pl-PL" altLang="zh-CN" dirty="0" smtClean="0"/>
              <a:t>}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通过对正则表达式进行</a:t>
            </a:r>
            <a:r>
              <a:rPr lang="zh-CN" altLang="en-US" dirty="0" smtClean="0"/>
              <a:t>分组，可以得到分组匹配结果，能对返回的子组分别进行访问。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83568" y="404664"/>
            <a:ext cx="3960440" cy="864096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600" dirty="0" smtClean="0">
                <a:ea typeface="华文新魏" pitchFamily="2" charset="-122"/>
              </a:rPr>
              <a:t>正则表达式分组</a:t>
            </a:r>
            <a:endParaRPr lang="zh-CN" altLang="en-US" sz="3600" dirty="0"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707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9592" y="548680"/>
            <a:ext cx="3600400" cy="792088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600" dirty="0" smtClean="0">
                <a:ea typeface="华文新魏" pitchFamily="2" charset="-122"/>
              </a:rPr>
              <a:t>字符串匹配函数</a:t>
            </a:r>
            <a:endParaRPr lang="zh-CN" altLang="en-US" sz="3600" dirty="0"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</a:t>
            </a:r>
            <a:r>
              <a:rPr lang="en-US" altLang="zh-CN" dirty="0" smtClean="0"/>
              <a:t>e</a:t>
            </a:r>
            <a:r>
              <a:rPr lang="zh-CN" altLang="en-US" dirty="0" smtClean="0"/>
              <a:t>模块提供了多个基于正则表达式的字符串匹配函数，用于查找、分隔以及替代等字符串操作。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94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04664"/>
            <a:ext cx="6710883" cy="5616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3563888" y="6093296"/>
            <a:ext cx="22044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IDLE Help</a:t>
            </a:r>
            <a:r>
              <a:rPr lang="zh-CN" altLang="en-US" sz="2400" dirty="0"/>
              <a:t>文档</a:t>
            </a:r>
          </a:p>
        </p:txBody>
      </p:sp>
    </p:spTree>
    <p:extLst>
      <p:ext uri="{BB962C8B-B14F-4D97-AF65-F5344CB8AC3E}">
        <p14:creationId xmlns:p14="http://schemas.microsoft.com/office/powerpoint/2010/main" val="396495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352343"/>
              </p:ext>
            </p:extLst>
          </p:nvPr>
        </p:nvGraphicFramePr>
        <p:xfrm>
          <a:off x="467544" y="1414787"/>
          <a:ext cx="7992888" cy="46065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6384"/>
                <a:gridCol w="4536504"/>
              </a:tblGrid>
              <a:tr h="45023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111017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match(pattern, string[, flags]) 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用正则表达式模式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匹配字符串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（从字符串的起始位置开始匹配），如果匹配成功，则返回一个匹配对象；否则，返回</a:t>
                      </a:r>
                      <a:r>
                        <a:rPr lang="en-US" altLang="zh-CN" dirty="0" smtClean="0"/>
                        <a:t>None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953330"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search(pattern, string[, flags]) 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用正则表达式模式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匹配字符串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（从任何位置起匹配），如果匹配成功，则返回一个匹配对象；否则，返回</a:t>
                      </a:r>
                      <a:r>
                        <a:rPr lang="en-US" altLang="zh-CN" dirty="0" smtClean="0"/>
                        <a:t>None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642091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findall</a:t>
                      </a:r>
                      <a:r>
                        <a:rPr lang="en-US" altLang="zh-CN" dirty="0" smtClean="0"/>
                        <a:t>(pattern, string[, flags]) 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用正则表达式模式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搜索字符串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中所有匹配，返回匹配对象列表。</a:t>
                      </a:r>
                      <a:endParaRPr lang="zh-CN" altLang="en-US" dirty="0"/>
                    </a:p>
                  </a:txBody>
                  <a:tcPr/>
                </a:tc>
              </a:tr>
              <a:tr h="73204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split(pattern, string[, </a:t>
                      </a:r>
                      <a:r>
                        <a:rPr lang="en-US" altLang="zh-CN" dirty="0" err="1" smtClean="0"/>
                        <a:t>maxsplit</a:t>
                      </a:r>
                      <a:r>
                        <a:rPr lang="en-US" altLang="zh-CN" dirty="0" smtClean="0"/>
                        <a:t>=0]) 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用正则表达式模式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作为分隔符，对字符串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进行分割，返回一个列表。</a:t>
                      </a:r>
                      <a:endParaRPr lang="zh-CN" altLang="en-US" dirty="0"/>
                    </a:p>
                  </a:txBody>
                  <a:tcPr/>
                </a:tc>
              </a:tr>
              <a:tr h="45023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sub(pattern, </a:t>
                      </a:r>
                      <a:r>
                        <a:rPr lang="en-US" altLang="zh-CN" dirty="0" err="1" smtClean="0"/>
                        <a:t>repl</a:t>
                      </a:r>
                      <a:r>
                        <a:rPr lang="en-US" altLang="zh-CN" dirty="0" smtClean="0"/>
                        <a:t>, string[, count]) 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用正则表达式模式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搜索字符串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中所有匹配，并替换成</a:t>
                      </a:r>
                      <a:r>
                        <a:rPr lang="en-US" altLang="zh-CN" dirty="0" err="1" smtClean="0"/>
                        <a:t>repl</a:t>
                      </a:r>
                      <a:r>
                        <a:rPr lang="zh-CN" altLang="en-US" dirty="0" smtClean="0"/>
                        <a:t>字符串。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347864" y="663079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re</a:t>
            </a:r>
            <a:r>
              <a:rPr lang="zh-CN" altLang="en-US" sz="2400" dirty="0" smtClean="0"/>
              <a:t>模块的函数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483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46141" y="1052736"/>
            <a:ext cx="612068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/>
              <a:t>m = </a:t>
            </a:r>
            <a:r>
              <a:rPr lang="en-US" altLang="zh-CN" sz="2400" dirty="0" err="1"/>
              <a:t>re.match</a:t>
            </a:r>
            <a:r>
              <a:rPr lang="en-US" altLang="zh-CN" sz="2400" dirty="0"/>
              <a:t>("</a:t>
            </a:r>
            <a:r>
              <a:rPr lang="en-US" altLang="zh-CN" sz="2400" dirty="0" err="1"/>
              <a:t>foo","seafood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re.search</a:t>
            </a:r>
            <a:r>
              <a:rPr lang="en-US" altLang="zh-CN" sz="2400" dirty="0"/>
              <a:t>("</a:t>
            </a:r>
            <a:r>
              <a:rPr lang="en-US" altLang="zh-CN" sz="2400" dirty="0" err="1"/>
              <a:t>foo","seafood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if m:</a:t>
            </a:r>
          </a:p>
          <a:p>
            <a:r>
              <a:rPr lang="en-US" altLang="zh-CN" sz="2400" dirty="0"/>
              <a:t>    print " m is success"</a:t>
            </a:r>
          </a:p>
          <a:p>
            <a:r>
              <a:rPr lang="en-US" altLang="zh-CN" sz="2400" dirty="0"/>
              <a:t>else:</a:t>
            </a:r>
          </a:p>
          <a:p>
            <a:r>
              <a:rPr lang="en-US" altLang="zh-CN" sz="2400" dirty="0"/>
              <a:t>    print "m is fail"</a:t>
            </a:r>
          </a:p>
          <a:p>
            <a:r>
              <a:rPr lang="en-US" altLang="zh-CN" sz="2400" dirty="0"/>
              <a:t>if s:</a:t>
            </a:r>
          </a:p>
          <a:p>
            <a:r>
              <a:rPr lang="en-US" altLang="zh-CN" sz="2400" dirty="0"/>
              <a:t>    print "s is success"</a:t>
            </a:r>
          </a:p>
          <a:p>
            <a:r>
              <a:rPr lang="en-US" altLang="zh-CN" sz="2400" dirty="0"/>
              <a:t>else:</a:t>
            </a:r>
          </a:p>
          <a:p>
            <a:r>
              <a:rPr lang="en-US" altLang="zh-CN" sz="2400" dirty="0"/>
              <a:t>    print "s is fail"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267744" y="5805264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比较</a:t>
            </a:r>
            <a:r>
              <a:rPr lang="en-US" altLang="zh-CN" sz="2400" dirty="0" smtClean="0"/>
              <a:t>match</a:t>
            </a:r>
            <a:r>
              <a:rPr lang="zh-CN" altLang="en-US" sz="2400" dirty="0" smtClean="0"/>
              <a:t>函数和</a:t>
            </a:r>
            <a:r>
              <a:rPr lang="en-US" altLang="zh-CN" sz="2400" dirty="0" smtClean="0"/>
              <a:t>search</a:t>
            </a:r>
            <a:r>
              <a:rPr lang="zh-CN" altLang="en-US" sz="2400" dirty="0" smtClean="0"/>
              <a:t>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73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59632" y="2036747"/>
            <a:ext cx="66247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 err="1"/>
              <a:t>fa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re.findall</a:t>
            </a:r>
            <a:r>
              <a:rPr lang="en-US" altLang="zh-CN" sz="2400" dirty="0"/>
              <a:t>("b[</a:t>
            </a:r>
            <a:r>
              <a:rPr lang="en-US" altLang="zh-CN" sz="2400" dirty="0" err="1"/>
              <a:t>aeu</a:t>
            </a:r>
            <a:r>
              <a:rPr lang="en-US" altLang="zh-CN" sz="2400" dirty="0"/>
              <a:t>]t","</a:t>
            </a:r>
            <a:r>
              <a:rPr lang="en-US" altLang="zh-CN" sz="2400" dirty="0" err="1"/>
              <a:t>bat,bet,bit,but,butter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fa</a:t>
            </a:r>
            <a:r>
              <a:rPr lang="en-US" altLang="zh-CN" sz="2400" dirty="0"/>
              <a:t> </a:t>
            </a:r>
          </a:p>
        </p:txBody>
      </p:sp>
      <p:sp>
        <p:nvSpPr>
          <p:cNvPr id="3" name="矩形 2"/>
          <p:cNvSpPr/>
          <p:nvPr/>
        </p:nvSpPr>
        <p:spPr>
          <a:xfrm>
            <a:off x="2843808" y="485435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返回匹配对象列表</a:t>
            </a:r>
          </a:p>
        </p:txBody>
      </p:sp>
    </p:spTree>
    <p:extLst>
      <p:ext uri="{BB962C8B-B14F-4D97-AF65-F5344CB8AC3E}">
        <p14:creationId xmlns:p14="http://schemas.microsoft.com/office/powerpoint/2010/main" val="58315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</a:t>
            </a:r>
            <a:r>
              <a:rPr lang="en-US" altLang="zh-CN" dirty="0" smtClean="0"/>
              <a:t>lags</a:t>
            </a:r>
            <a:r>
              <a:rPr lang="zh-CN" altLang="en-US" dirty="0" smtClean="0"/>
              <a:t>参数用来设置匹配的附加选项，包括：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IGNOREACASE</a:t>
            </a:r>
            <a:r>
              <a:rPr lang="zh-CN" altLang="en-US" dirty="0" smtClean="0"/>
              <a:t>，忽略大小写。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LOCALE</a:t>
            </a:r>
            <a:r>
              <a:rPr lang="zh-CN" altLang="en-US" dirty="0" smtClean="0"/>
              <a:t>，处理字符集本地化。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MULTILINE</a:t>
            </a:r>
            <a:r>
              <a:rPr lang="zh-CN" altLang="en-US" dirty="0" smtClean="0"/>
              <a:t>，是否支持多行匹配。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DOTALL</a:t>
            </a:r>
            <a:r>
              <a:rPr lang="zh-CN" altLang="en-US" dirty="0" smtClean="0"/>
              <a:t>，点符号匹配所有字符（包括换行符）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VERBOSE</a:t>
            </a:r>
            <a:r>
              <a:rPr lang="zh-CN" altLang="en-US" dirty="0" smtClean="0"/>
              <a:t>，忽略空格或换行等字符。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UNICODE</a:t>
            </a:r>
            <a:r>
              <a:rPr lang="zh-CN" altLang="en-US" dirty="0" smtClean="0"/>
              <a:t>，使用</a:t>
            </a:r>
            <a:r>
              <a:rPr lang="en-US" altLang="zh-CN" dirty="0" smtClean="0"/>
              <a:t>Unicode</a:t>
            </a:r>
            <a:r>
              <a:rPr lang="zh-CN" altLang="en-US" dirty="0" smtClean="0"/>
              <a:t>编码。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75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对</a:t>
            </a:r>
            <a:r>
              <a:rPr lang="zh-CN" altLang="en-US" dirty="0"/>
              <a:t>匹配返回的</a:t>
            </a:r>
            <a:r>
              <a:rPr lang="zh-CN" altLang="en-US" dirty="0" smtClean="0"/>
              <a:t>对象</a:t>
            </a:r>
            <a:r>
              <a:rPr lang="en-US" altLang="zh-CN" dirty="0" smtClean="0"/>
              <a:t>re</a:t>
            </a:r>
            <a:r>
              <a:rPr lang="zh-CN" altLang="en-US" dirty="0" smtClean="0"/>
              <a:t>模块提供</a:t>
            </a:r>
            <a:r>
              <a:rPr lang="zh-CN" altLang="en-US" dirty="0"/>
              <a:t>了</a:t>
            </a:r>
            <a:r>
              <a:rPr lang="en-US" altLang="zh-CN" dirty="0"/>
              <a:t>group()</a:t>
            </a:r>
            <a:r>
              <a:rPr lang="zh-CN" altLang="en-US" dirty="0"/>
              <a:t>和</a:t>
            </a:r>
            <a:r>
              <a:rPr lang="en-US" altLang="zh-CN" dirty="0"/>
              <a:t>groups()</a:t>
            </a:r>
            <a:r>
              <a:rPr lang="zh-CN" altLang="en-US" dirty="0" smtClean="0"/>
              <a:t>方法。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3600400" cy="792088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600" dirty="0" smtClean="0">
                <a:ea typeface="华文新魏" pitchFamily="2" charset="-122"/>
              </a:rPr>
              <a:t>匹配返回的对象</a:t>
            </a:r>
            <a:endParaRPr lang="zh-CN" altLang="en-US" sz="3600" dirty="0"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9515825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230778"/>
              </p:ext>
            </p:extLst>
          </p:nvPr>
        </p:nvGraphicFramePr>
        <p:xfrm>
          <a:off x="467544" y="2208639"/>
          <a:ext cx="7992888" cy="22384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4296"/>
                <a:gridCol w="5328592"/>
              </a:tblGrid>
              <a:tr h="45023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方法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0802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group()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返回全部匹配对象的字符串。</a:t>
                      </a:r>
                      <a:endParaRPr lang="en-US" altLang="zh-CN" dirty="0" smtClean="0"/>
                    </a:p>
                  </a:txBody>
                  <a:tcPr/>
                </a:tc>
              </a:tr>
              <a:tr h="43204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group(</a:t>
                      </a:r>
                      <a:r>
                        <a:rPr lang="en-US" altLang="zh-CN" dirty="0" err="1" smtClean="0"/>
                        <a:t>num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返回指定编号是</a:t>
                      </a:r>
                      <a:r>
                        <a:rPr lang="en-US" altLang="zh-CN" dirty="0" err="1" smtClean="0"/>
                        <a:t>num</a:t>
                      </a:r>
                      <a:r>
                        <a:rPr lang="zh-CN" altLang="en-US" dirty="0" smtClean="0"/>
                        <a:t>的子组字符串（注意：第一个子组的</a:t>
                      </a:r>
                      <a:r>
                        <a:rPr lang="en-US" altLang="zh-CN" dirty="0" err="1" smtClean="0"/>
                        <a:t>num</a:t>
                      </a:r>
                      <a:r>
                        <a:rPr lang="zh-CN" altLang="en-US" dirty="0" smtClean="0"/>
                        <a:t>为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 smtClean="0"/>
                        <a:t>）</a:t>
                      </a:r>
                    </a:p>
                  </a:txBody>
                  <a:tcPr/>
                </a:tc>
              </a:tr>
              <a:tr h="43204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groups()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返回一个包含全部匹配子组的字符串元组（如果正则表达式中没有子组，则返回一个空元组）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15816" y="1154522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匹配对象的方法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0814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1772816"/>
            <a:ext cx="741682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/>
              <a:t>m = </a:t>
            </a:r>
            <a:r>
              <a:rPr lang="en-US" altLang="zh-CN" sz="2400" dirty="0" err="1"/>
              <a:t>re.match</a:t>
            </a:r>
            <a:r>
              <a:rPr lang="en-US" altLang="zh-CN" sz="2400" dirty="0"/>
              <a:t>("([A-Z]+)([1-9]+)([a-z]+)","ABCD1234abcd")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(1)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(2)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(3)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m.groups</a:t>
            </a:r>
            <a:r>
              <a:rPr lang="en-US" altLang="zh-CN" sz="2400" dirty="0"/>
              <a:t>()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547664" y="5071301"/>
            <a:ext cx="5832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对匹配的字符串进行分组及显示分组结果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3779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544" y="620688"/>
            <a:ext cx="8229600" cy="5688632"/>
          </a:xfrm>
        </p:spPr>
        <p:txBody>
          <a:bodyPr/>
          <a:lstStyle/>
          <a:p>
            <a:r>
              <a:rPr lang="zh-CN" altLang="en-US" dirty="0" smtClean="0"/>
              <a:t>实例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：检验输入的电子邮箱地址是否规范</a:t>
            </a:r>
            <a:r>
              <a:rPr lang="zh-CN" altLang="en-US" dirty="0"/>
              <a:t>。电子邮箱地址</a:t>
            </a:r>
            <a:r>
              <a:rPr lang="zh-CN" altLang="en-US" dirty="0" smtClean="0"/>
              <a:t>规范定义如下：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应包括一个</a:t>
            </a:r>
            <a:r>
              <a:rPr lang="en-US" altLang="zh-CN" dirty="0" smtClean="0"/>
              <a:t>@</a:t>
            </a:r>
            <a:r>
              <a:rPr lang="zh-CN" altLang="en-US" dirty="0" smtClean="0"/>
              <a:t>符号。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@</a:t>
            </a:r>
            <a:r>
              <a:rPr lang="zh-CN" altLang="en-US" dirty="0" smtClean="0"/>
              <a:t>符号之前是若干个（如</a:t>
            </a:r>
            <a:r>
              <a:rPr lang="en-US" altLang="zh-CN" dirty="0" smtClean="0"/>
              <a:t>1-9</a:t>
            </a:r>
            <a:r>
              <a:rPr lang="zh-CN" altLang="en-US" dirty="0" smtClean="0"/>
              <a:t>个）数字或字符。</a:t>
            </a:r>
            <a:endParaRPr lang="en-US" altLang="zh-CN" dirty="0" smtClean="0"/>
          </a:p>
          <a:p>
            <a:pPr lvl="1"/>
            <a:r>
              <a:rPr lang="en-US" altLang="zh-CN" dirty="0"/>
              <a:t>@</a:t>
            </a:r>
            <a:r>
              <a:rPr lang="zh-CN" altLang="en-US" dirty="0"/>
              <a:t>符号</a:t>
            </a:r>
            <a:r>
              <a:rPr lang="zh-CN" altLang="en-US" dirty="0" smtClean="0"/>
              <a:t>之后应包含一个“</a:t>
            </a:r>
            <a:r>
              <a:rPr lang="en-US" altLang="zh-CN" dirty="0" smtClean="0"/>
              <a:t>.</a:t>
            </a:r>
            <a:r>
              <a:rPr lang="zh-CN" altLang="en-US" dirty="0" smtClean="0"/>
              <a:t>”符号，前面是</a:t>
            </a:r>
            <a:r>
              <a:rPr lang="zh-CN" altLang="en-US" dirty="0"/>
              <a:t>多个数字或字符。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检验如下地址是否规范：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200" dirty="0" smtClean="0">
                <a:hlinkClick r:id="rId2"/>
              </a:rPr>
              <a:t>wanghong@163.com</a:t>
            </a:r>
            <a:r>
              <a:rPr lang="en-US" altLang="zh-CN" sz="2200" dirty="0" smtClean="0"/>
              <a:t/>
            </a:r>
            <a:br>
              <a:rPr lang="en-US" altLang="zh-CN" sz="2200" dirty="0" smtClean="0"/>
            </a:br>
            <a:r>
              <a:rPr lang="en-US" altLang="zh-CN" sz="2200" dirty="0" smtClean="0"/>
              <a:t>wanghong163.com</a:t>
            </a:r>
            <a:br>
              <a:rPr lang="en-US" altLang="zh-CN" sz="2200" dirty="0" smtClean="0"/>
            </a:br>
            <a:r>
              <a:rPr lang="en-US" altLang="zh-CN" sz="2200" dirty="0" smtClean="0">
                <a:hlinkClick r:id="rId3"/>
              </a:rPr>
              <a:t>wanghong1234@163.com</a:t>
            </a:r>
            <a:r>
              <a:rPr lang="en-US" altLang="zh-CN" sz="2200" dirty="0" smtClean="0"/>
              <a:t/>
            </a:r>
            <a:br>
              <a:rPr lang="en-US" altLang="zh-CN" sz="2200" dirty="0" smtClean="0"/>
            </a:br>
            <a:r>
              <a:rPr lang="en-US" altLang="zh-CN" sz="2200" dirty="0" smtClean="0"/>
              <a:t>wanghong@163com</a:t>
            </a:r>
            <a:br>
              <a:rPr lang="en-US" altLang="zh-CN" sz="2200" dirty="0" smtClean="0"/>
            </a:br>
            <a:r>
              <a:rPr lang="en-US" altLang="zh-CN" sz="2200" dirty="0" err="1" smtClean="0">
                <a:hlinkClick r:id="rId4"/>
              </a:rPr>
              <a:t>wanghong</a:t>
            </a:r>
            <a:r>
              <a:rPr lang="zh-CN" altLang="en-US" sz="2200" dirty="0">
                <a:hlinkClick r:id="rId4"/>
              </a:rPr>
              <a:t>*</a:t>
            </a:r>
            <a:r>
              <a:rPr lang="en-US" altLang="zh-CN" sz="2200" dirty="0" smtClean="0">
                <a:hlinkClick r:id="rId4"/>
              </a:rPr>
              <a:t>@163.com</a:t>
            </a:r>
            <a:r>
              <a:rPr lang="en-US" altLang="zh-CN" sz="2200" dirty="0" smtClean="0"/>
              <a:t/>
            </a:r>
            <a:br>
              <a:rPr lang="en-US" altLang="zh-CN" sz="2200" dirty="0" smtClean="0"/>
            </a:br>
            <a:r>
              <a:rPr lang="en-US" altLang="zh-CN" sz="2200" dirty="0" smtClean="0">
                <a:hlinkClick r:id="rId5"/>
              </a:rPr>
              <a:t>wanghong@163.com.cn</a:t>
            </a:r>
            <a:r>
              <a:rPr lang="en-US" altLang="zh-CN" sz="2200" dirty="0" smtClean="0"/>
              <a:t/>
            </a:r>
            <a:br>
              <a:rPr lang="en-US" altLang="zh-CN" sz="2200" dirty="0" smtClean="0"/>
            </a:br>
            <a:endParaRPr lang="en-US" altLang="zh-CN" sz="2200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426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12686" y="836712"/>
            <a:ext cx="702766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 err="1"/>
              <a:t>addrs</a:t>
            </a:r>
            <a:r>
              <a:rPr lang="en-US" altLang="zh-CN" sz="2400" dirty="0"/>
              <a:t> = ["wanghong@163.com",\</a:t>
            </a:r>
          </a:p>
          <a:p>
            <a:r>
              <a:rPr lang="en-US" altLang="zh-CN" sz="2400" dirty="0"/>
              <a:t>        "wanghong163.com",\</a:t>
            </a:r>
          </a:p>
          <a:p>
            <a:r>
              <a:rPr lang="en-US" altLang="zh-CN" sz="2400" dirty="0"/>
              <a:t>        "wanghong1234@163.com",\</a:t>
            </a:r>
          </a:p>
          <a:p>
            <a:r>
              <a:rPr lang="en-US" altLang="zh-CN" sz="2400" dirty="0"/>
              <a:t>        "wanghong@163com",\</a:t>
            </a:r>
          </a:p>
          <a:p>
            <a:r>
              <a:rPr lang="en-US" altLang="zh-CN" sz="2400" dirty="0"/>
              <a:t>        "</a:t>
            </a:r>
            <a:r>
              <a:rPr lang="en-US" altLang="zh-CN" sz="2400" dirty="0" err="1"/>
              <a:t>wanghong</a:t>
            </a:r>
            <a:r>
              <a:rPr lang="en-US" altLang="zh-CN" sz="2400" dirty="0"/>
              <a:t>*@163.com",\</a:t>
            </a:r>
          </a:p>
          <a:p>
            <a:r>
              <a:rPr lang="en-US" altLang="zh-CN" sz="2400" dirty="0"/>
              <a:t>        "wanghong@163.com.cn"]</a:t>
            </a:r>
          </a:p>
          <a:p>
            <a:r>
              <a:rPr lang="en-US" altLang="zh-CN" sz="2400" dirty="0"/>
              <a:t>for </a:t>
            </a:r>
            <a:r>
              <a:rPr lang="en-US" altLang="zh-CN" sz="2400" dirty="0" err="1"/>
              <a:t>addr</a:t>
            </a:r>
            <a:r>
              <a:rPr lang="en-US" altLang="zh-CN" sz="2400" dirty="0"/>
              <a:t> in </a:t>
            </a:r>
            <a:r>
              <a:rPr lang="en-US" altLang="zh-CN" sz="2400" dirty="0" err="1"/>
              <a:t>addrs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m = </a:t>
            </a:r>
            <a:r>
              <a:rPr lang="en-US" altLang="zh-CN" sz="2400" dirty="0" err="1"/>
              <a:t>re.match</a:t>
            </a:r>
            <a:r>
              <a:rPr lang="en-US" altLang="zh-CN" sz="2400" dirty="0"/>
              <a:t>("\w{1,9}@\w+\.",</a:t>
            </a:r>
            <a:r>
              <a:rPr lang="en-US" altLang="zh-CN" sz="2400" dirty="0" err="1"/>
              <a:t>addr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    if m:</a:t>
            </a:r>
          </a:p>
          <a:p>
            <a:r>
              <a:rPr lang="en-US" altLang="zh-CN" sz="2400" dirty="0"/>
              <a:t>        print "%s is right"%</a:t>
            </a:r>
            <a:r>
              <a:rPr lang="en-US" altLang="zh-CN" sz="2400" dirty="0" err="1"/>
              <a:t>addr</a:t>
            </a:r>
            <a:endParaRPr lang="en-US" altLang="zh-CN" sz="2400" dirty="0"/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print "%s is wrong"%</a:t>
            </a:r>
            <a:r>
              <a:rPr lang="en-US" altLang="zh-CN" sz="2400" dirty="0" err="1"/>
              <a:t>addr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362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11560" y="1916832"/>
            <a:ext cx="82089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import re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re.findall</a:t>
            </a:r>
            <a:r>
              <a:rPr lang="en-US" altLang="zh-CN" sz="2400" dirty="0"/>
              <a:t>("</a:t>
            </a:r>
            <a:r>
              <a:rPr lang="en-US" altLang="zh-CN" sz="2400" dirty="0" err="1"/>
              <a:t>car","carry</a:t>
            </a:r>
            <a:r>
              <a:rPr lang="en-US" altLang="zh-CN" sz="2400" dirty="0"/>
              <a:t> the </a:t>
            </a:r>
            <a:r>
              <a:rPr lang="en-US" altLang="zh-CN" sz="2400" dirty="0" err="1"/>
              <a:t>barcardi</a:t>
            </a:r>
            <a:r>
              <a:rPr lang="en-US" altLang="zh-CN" sz="2400" dirty="0"/>
              <a:t> to the car")</a:t>
            </a:r>
          </a:p>
          <a:p>
            <a:r>
              <a:rPr lang="en-US" altLang="zh-CN" sz="2400" dirty="0"/>
              <a:t>['car', 'car', 'car']</a:t>
            </a:r>
          </a:p>
          <a:p>
            <a:r>
              <a:rPr lang="en-US" altLang="zh-CN" sz="2400" dirty="0" smtClean="0"/>
              <a:t>&gt;&gt;&gt; </a:t>
            </a:r>
            <a:r>
              <a:rPr lang="en-US" altLang="zh-CN" sz="2400" dirty="0" err="1" smtClean="0"/>
              <a:t>re.findall</a:t>
            </a:r>
            <a:r>
              <a:rPr lang="en-US" altLang="zh-CN" sz="2400" dirty="0" smtClean="0"/>
              <a:t>(“\\</a:t>
            </a:r>
            <a:r>
              <a:rPr lang="en-US" altLang="zh-CN" sz="2400" dirty="0" err="1" smtClean="0"/>
              <a:t>bcar</a:t>
            </a:r>
            <a:r>
              <a:rPr lang="en-US" altLang="zh-CN" sz="2400" dirty="0"/>
              <a:t>","carry the </a:t>
            </a:r>
            <a:r>
              <a:rPr lang="en-US" altLang="zh-CN" sz="2400" dirty="0" err="1"/>
              <a:t>barcardi</a:t>
            </a:r>
            <a:r>
              <a:rPr lang="en-US" altLang="zh-CN" sz="2400" dirty="0"/>
              <a:t> to the car")</a:t>
            </a:r>
          </a:p>
          <a:p>
            <a:r>
              <a:rPr lang="en-US" altLang="zh-CN" sz="2400" dirty="0"/>
              <a:t>['car', 'car']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re.findall</a:t>
            </a:r>
            <a:r>
              <a:rPr lang="en-US" altLang="zh-CN" sz="2400" dirty="0" smtClean="0"/>
              <a:t>(“\\</a:t>
            </a:r>
            <a:r>
              <a:rPr lang="en-US" altLang="zh-CN" sz="2400" dirty="0" err="1" smtClean="0"/>
              <a:t>bcar</a:t>
            </a:r>
            <a:r>
              <a:rPr lang="en-US" altLang="zh-CN" sz="2400" dirty="0" smtClean="0"/>
              <a:t>\\</a:t>
            </a:r>
            <a:r>
              <a:rPr lang="en-US" altLang="zh-CN" sz="2400" dirty="0" err="1"/>
              <a:t>b","carry</a:t>
            </a:r>
            <a:r>
              <a:rPr lang="en-US" altLang="zh-CN" sz="2400" dirty="0"/>
              <a:t> the </a:t>
            </a:r>
            <a:r>
              <a:rPr lang="en-US" altLang="zh-CN" sz="2400" dirty="0" err="1"/>
              <a:t>barcardi</a:t>
            </a:r>
            <a:r>
              <a:rPr lang="en-US" altLang="zh-CN" sz="2400" dirty="0"/>
              <a:t> to the car")</a:t>
            </a:r>
          </a:p>
          <a:p>
            <a:r>
              <a:rPr lang="en-US" altLang="zh-CN" sz="2400" dirty="0"/>
              <a:t>['car</a:t>
            </a:r>
            <a:r>
              <a:rPr lang="en-US" altLang="zh-CN" sz="2400" dirty="0" smtClean="0"/>
              <a:t>']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re.sub</a:t>
            </a:r>
            <a:r>
              <a:rPr lang="en-US" altLang="zh-CN" sz="2400" dirty="0"/>
              <a:t>("\\</a:t>
            </a:r>
            <a:r>
              <a:rPr lang="en-US" altLang="zh-CN" sz="2400" dirty="0" err="1"/>
              <a:t>bcar</a:t>
            </a:r>
            <a:r>
              <a:rPr lang="en-US" altLang="zh-CN" sz="2400" dirty="0"/>
              <a:t>\\</a:t>
            </a:r>
            <a:r>
              <a:rPr lang="en-US" altLang="zh-CN" sz="2400" dirty="0" err="1"/>
              <a:t>b","train","carry</a:t>
            </a:r>
            <a:r>
              <a:rPr lang="en-US" altLang="zh-CN" sz="2400" dirty="0"/>
              <a:t> the </a:t>
            </a:r>
            <a:r>
              <a:rPr lang="en-US" altLang="zh-CN" sz="2400" dirty="0" err="1"/>
              <a:t>barcardi</a:t>
            </a:r>
            <a:r>
              <a:rPr lang="en-US" altLang="zh-CN" sz="2400" dirty="0"/>
              <a:t> to the car")</a:t>
            </a:r>
          </a:p>
          <a:p>
            <a:r>
              <a:rPr lang="en-US" altLang="zh-CN" sz="2400" dirty="0"/>
              <a:t>'carry the </a:t>
            </a:r>
            <a:r>
              <a:rPr lang="en-US" altLang="zh-CN" sz="2400" dirty="0" err="1"/>
              <a:t>barcardi</a:t>
            </a:r>
            <a:r>
              <a:rPr lang="en-US" altLang="zh-CN" sz="2400" dirty="0"/>
              <a:t> to the train'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1224135"/>
          </a:xfrm>
        </p:spPr>
        <p:txBody>
          <a:bodyPr/>
          <a:lstStyle/>
          <a:p>
            <a:r>
              <a:rPr lang="zh-CN" altLang="en-US" dirty="0" smtClean="0"/>
              <a:t>实例</a:t>
            </a:r>
            <a:r>
              <a:rPr lang="en-US" altLang="zh-CN" dirty="0"/>
              <a:t>2</a:t>
            </a:r>
            <a:r>
              <a:rPr lang="zh-CN" altLang="en-US" dirty="0" smtClean="0"/>
              <a:t>：搜索及替换单词。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224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478" b="7011"/>
          <a:stretch/>
        </p:blipFill>
        <p:spPr bwMode="auto">
          <a:xfrm>
            <a:off x="683568" y="404664"/>
            <a:ext cx="7848872" cy="5554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2771800" y="6093296"/>
            <a:ext cx="37952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hlinkClick r:id="rId3"/>
              </a:rPr>
              <a:t>http://www.python.org/idle</a:t>
            </a:r>
            <a:r>
              <a:rPr lang="en-US" altLang="zh-CN" sz="2400" dirty="0" smtClean="0">
                <a:hlinkClick r:id="rId3"/>
              </a:rPr>
              <a:t>/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9013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9069" y="1844824"/>
            <a:ext cx="69847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urllib</a:t>
            </a:r>
            <a:endParaRPr lang="en-US" altLang="zh-CN" sz="2400" dirty="0"/>
          </a:p>
          <a:p>
            <a:r>
              <a:rPr lang="en-US" altLang="zh-CN" sz="2400" dirty="0"/>
              <a:t>import re </a:t>
            </a:r>
          </a:p>
          <a:p>
            <a:r>
              <a:rPr lang="en-US" altLang="zh-CN" sz="2400" dirty="0" err="1"/>
              <a:t>url</a:t>
            </a:r>
            <a:r>
              <a:rPr lang="en-US" altLang="zh-CN" sz="2400" dirty="0"/>
              <a:t> = "http://www.ecnu.edu.cn"</a:t>
            </a:r>
          </a:p>
          <a:p>
            <a:r>
              <a:rPr lang="en-US" altLang="zh-CN" sz="2400" dirty="0"/>
              <a:t>#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 = "file:///C:/data/ecnu.html"</a:t>
            </a:r>
          </a:p>
          <a:p>
            <a:r>
              <a:rPr lang="en-US" altLang="zh-CN" sz="2400" dirty="0" err="1"/>
              <a:t>webfile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urllib.urlopen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webfile.read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Ls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re.findall</a:t>
            </a:r>
            <a:r>
              <a:rPr lang="en-US" altLang="zh-CN" sz="2400" dirty="0"/>
              <a:t>("http://\S+/",s)</a:t>
            </a:r>
          </a:p>
          <a:p>
            <a:r>
              <a:rPr lang="en-US" altLang="zh-CN" sz="2400" dirty="0"/>
              <a:t>for L in </a:t>
            </a:r>
            <a:r>
              <a:rPr lang="en-US" altLang="zh-CN" sz="2400" dirty="0" err="1"/>
              <a:t>Ls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print L</a:t>
            </a:r>
          </a:p>
          <a:p>
            <a:r>
              <a:rPr lang="en-US" altLang="zh-CN" sz="2400" dirty="0" err="1"/>
              <a:t>webfile.close</a:t>
            </a:r>
            <a:r>
              <a:rPr lang="en-US" altLang="zh-CN" sz="2400" dirty="0"/>
              <a:t>()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539552" y="692696"/>
            <a:ext cx="8229600" cy="1152127"/>
          </a:xfrm>
        </p:spPr>
        <p:txBody>
          <a:bodyPr/>
          <a:lstStyle/>
          <a:p>
            <a:r>
              <a:rPr lang="zh-CN" altLang="en-US" dirty="0" smtClean="0"/>
              <a:t>实例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：从网页中搜索链接的网页地址。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191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97176" y="1124744"/>
            <a:ext cx="71752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urllib</a:t>
            </a:r>
            <a:endParaRPr lang="en-US" altLang="zh-CN" sz="2400" dirty="0"/>
          </a:p>
          <a:p>
            <a:r>
              <a:rPr lang="en-US" altLang="zh-CN" sz="2400" dirty="0"/>
              <a:t>import re </a:t>
            </a:r>
          </a:p>
          <a:p>
            <a:r>
              <a:rPr lang="en-US" altLang="zh-CN" sz="2400" dirty="0" err="1"/>
              <a:t>url</a:t>
            </a:r>
            <a:r>
              <a:rPr lang="en-US" altLang="zh-CN" sz="2400" dirty="0"/>
              <a:t> = "http://www.ecnu.edu.cn"</a:t>
            </a:r>
          </a:p>
          <a:p>
            <a:r>
              <a:rPr lang="en-US" altLang="zh-CN" sz="2400" dirty="0"/>
              <a:t>#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 = "file:///C:/data/ecnu.html"</a:t>
            </a:r>
          </a:p>
          <a:p>
            <a:r>
              <a:rPr lang="en-US" altLang="zh-CN" sz="2400" dirty="0" err="1"/>
              <a:t>webfile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urllib.urlopen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s = </a:t>
            </a:r>
            <a:r>
              <a:rPr lang="en-US" altLang="zh-CN" sz="2400" dirty="0" err="1"/>
              <a:t>webfile.read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 err="1"/>
              <a:t>Ls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re.findall</a:t>
            </a:r>
            <a:r>
              <a:rPr lang="en-US" altLang="zh-CN" sz="2400" dirty="0"/>
              <a:t>("http://[^+/ &gt;]+/",s)</a:t>
            </a:r>
          </a:p>
          <a:p>
            <a:r>
              <a:rPr lang="en-US" altLang="zh-CN" sz="2400" dirty="0"/>
              <a:t>for L in </a:t>
            </a:r>
            <a:r>
              <a:rPr lang="en-US" altLang="zh-CN" sz="2400" dirty="0" err="1"/>
              <a:t>Ls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print L</a:t>
            </a:r>
          </a:p>
          <a:p>
            <a:r>
              <a:rPr lang="en-US" altLang="zh-CN" sz="2400" dirty="0" err="1"/>
              <a:t>webfile.close</a:t>
            </a:r>
            <a:r>
              <a:rPr lang="en-US" altLang="zh-CN" sz="2400" dirty="0"/>
              <a:t>()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987824" y="5445223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只显示主页地址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251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764704"/>
            <a:ext cx="8229600" cy="3384376"/>
          </a:xfrm>
        </p:spPr>
        <p:txBody>
          <a:bodyPr/>
          <a:lstStyle/>
          <a:p>
            <a:r>
              <a:rPr lang="zh-CN" altLang="en-US" dirty="0" smtClean="0"/>
              <a:t>实例</a:t>
            </a:r>
            <a:r>
              <a:rPr lang="en-US" altLang="zh-CN" dirty="0" smtClean="0"/>
              <a:t>4</a:t>
            </a:r>
            <a:r>
              <a:rPr lang="zh-CN" altLang="en-US" dirty="0"/>
              <a:t>：</a:t>
            </a:r>
            <a:r>
              <a:rPr lang="zh-CN" altLang="en-US" dirty="0" smtClean="0"/>
              <a:t>从网页中搜索</a:t>
            </a:r>
            <a:r>
              <a:rPr lang="en-US" altLang="zh-CN" dirty="0" smtClean="0"/>
              <a:t>jpg</a:t>
            </a:r>
            <a:r>
              <a:rPr lang="zh-CN" altLang="en-US" dirty="0" smtClean="0"/>
              <a:t>图像的</a:t>
            </a:r>
            <a:r>
              <a:rPr lang="en-US" altLang="zh-CN" dirty="0" err="1" smtClean="0"/>
              <a:t>url</a:t>
            </a:r>
            <a:r>
              <a:rPr lang="zh-CN" altLang="en-US" dirty="0" smtClean="0"/>
              <a:t>，并把</a:t>
            </a:r>
            <a:r>
              <a:rPr lang="en-US" altLang="zh-CN" dirty="0" smtClean="0"/>
              <a:t>jpg</a:t>
            </a:r>
            <a:r>
              <a:rPr lang="zh-CN" altLang="en-US" dirty="0" smtClean="0"/>
              <a:t>图像下载到本地。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网页</a:t>
            </a:r>
            <a:r>
              <a:rPr lang="zh-CN" altLang="en-US" dirty="0"/>
              <a:t>中的图像用</a:t>
            </a:r>
            <a:r>
              <a:rPr lang="en-US" altLang="zh-CN" dirty="0"/>
              <a:t>&lt;</a:t>
            </a:r>
            <a:r>
              <a:rPr lang="en-US" altLang="zh-CN" dirty="0" err="1"/>
              <a:t>img</a:t>
            </a:r>
            <a:r>
              <a:rPr lang="zh-CN" altLang="en-US" dirty="0"/>
              <a:t>标记来表示，有</a:t>
            </a:r>
            <a:r>
              <a:rPr lang="en-US" altLang="zh-CN" dirty="0" err="1"/>
              <a:t>src</a:t>
            </a:r>
            <a:r>
              <a:rPr lang="zh-CN" altLang="en-US" dirty="0"/>
              <a:t>属性，表示图像</a:t>
            </a:r>
            <a:r>
              <a:rPr lang="zh-CN" altLang="en-US" dirty="0" smtClean="0"/>
              <a:t>的存放地址（相对</a:t>
            </a:r>
            <a:r>
              <a:rPr lang="zh-CN" altLang="en-US" dirty="0"/>
              <a:t>地址</a:t>
            </a:r>
            <a:r>
              <a:rPr lang="zh-CN" altLang="en-US" dirty="0" smtClean="0"/>
              <a:t>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首先利用正则表达式获得每个图像的相对地址字符串，然后再根据网页地址得到每个图像的绝对地址。</a:t>
            </a:r>
            <a:endParaRPr lang="en-US" altLang="zh-CN" dirty="0" smtClean="0"/>
          </a:p>
          <a:p>
            <a:pPr lvl="1"/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755576" y="4653136"/>
            <a:ext cx="72728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&lt;</a:t>
            </a:r>
            <a:r>
              <a:rPr lang="en-US" altLang="zh-CN" dirty="0" err="1"/>
              <a:t>img</a:t>
            </a:r>
            <a:r>
              <a:rPr lang="en-US" altLang="zh-CN" dirty="0"/>
              <a:t> border=0 width=980.0  height=387.0 </a:t>
            </a:r>
            <a:r>
              <a:rPr lang="en-US" altLang="zh-CN" dirty="0" err="1"/>
              <a:t>src</a:t>
            </a:r>
            <a:r>
              <a:rPr lang="en-US" altLang="zh-CN" dirty="0"/>
              <a:t>='/picture/article/192/85/81/1bec8b1c472cbef60261cf306af8/8427f9a0-d14c-48c8-9aa1-e9f603a1cc5e.jpg'&gt;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11760" y="5805264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/>
              <a:t>图像标记的一个例子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883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39552" y="692696"/>
            <a:ext cx="792088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urllib</a:t>
            </a:r>
            <a:endParaRPr lang="en-US" altLang="zh-CN" sz="2400" dirty="0"/>
          </a:p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 err="1"/>
              <a:t>url</a:t>
            </a:r>
            <a:r>
              <a:rPr lang="en-US" altLang="zh-CN" sz="2400" dirty="0"/>
              <a:t> = "http://www.ecnu.edu.cn"</a:t>
            </a:r>
          </a:p>
          <a:p>
            <a:r>
              <a:rPr lang="en-US" altLang="zh-CN" sz="2400" dirty="0" err="1"/>
              <a:t>webfile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urllib.urlopen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html_string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webfile.read</a:t>
            </a:r>
            <a:r>
              <a:rPr lang="en-US" altLang="zh-CN" sz="2400" dirty="0"/>
              <a:t>()</a:t>
            </a:r>
          </a:p>
          <a:p>
            <a:r>
              <a:rPr lang="en-US" altLang="zh-CN" sz="2400" dirty="0"/>
              <a:t>links = </a:t>
            </a:r>
            <a:r>
              <a:rPr lang="en-US" altLang="zh-CN" sz="2400" dirty="0" err="1"/>
              <a:t>re.findall</a:t>
            </a:r>
            <a:r>
              <a:rPr lang="en-US" altLang="zh-CN" sz="2400" dirty="0"/>
              <a:t>("(?&lt;=</a:t>
            </a:r>
            <a:r>
              <a:rPr lang="en-US" altLang="zh-CN" sz="2400" dirty="0" err="1"/>
              <a:t>src</a:t>
            </a:r>
            <a:r>
              <a:rPr lang="en-US" altLang="zh-CN" sz="2400" dirty="0"/>
              <a:t>=').+jpg(?='&gt;)",</a:t>
            </a:r>
            <a:r>
              <a:rPr lang="en-US" altLang="zh-CN" sz="2400" dirty="0" err="1"/>
              <a:t>html_string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n = 0</a:t>
            </a:r>
          </a:p>
          <a:p>
            <a:r>
              <a:rPr lang="en-US" altLang="zh-CN" sz="2400" dirty="0"/>
              <a:t>for link in links:</a:t>
            </a:r>
          </a:p>
          <a:p>
            <a:r>
              <a:rPr lang="en-US" altLang="zh-CN" sz="2400" dirty="0"/>
              <a:t>    n = n + 1</a:t>
            </a:r>
          </a:p>
          <a:p>
            <a:r>
              <a:rPr lang="en-US" altLang="zh-CN" sz="2400" dirty="0"/>
              <a:t>    print link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jpg_url</a:t>
            </a:r>
            <a:r>
              <a:rPr lang="en-US" altLang="zh-CN" sz="2400" dirty="0"/>
              <a:t> = "http://www.ecnu.edu.cn" + link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 err="1"/>
              <a:t>urllib.urlretrieve</a:t>
            </a:r>
            <a:r>
              <a:rPr lang="en-US" altLang="zh-CN" sz="2400" dirty="0"/>
              <a:t>(jpg_</a:t>
            </a:r>
            <a:r>
              <a:rPr lang="en-US" altLang="zh-CN" sz="2400" dirty="0" err="1"/>
              <a:t>url</a:t>
            </a:r>
            <a:r>
              <a:rPr lang="en-US" altLang="zh-CN" sz="2400" dirty="0"/>
              <a:t>,"c:\\data\\</a:t>
            </a:r>
            <a:r>
              <a:rPr lang="en-US" altLang="zh-CN" sz="2400" dirty="0" err="1"/>
              <a:t>tmp</a:t>
            </a:r>
            <a:r>
              <a:rPr lang="en-US" altLang="zh-CN" sz="2400" dirty="0"/>
              <a:t>\\"+ </a:t>
            </a:r>
            <a:r>
              <a:rPr lang="en-US" altLang="zh-CN" sz="2400" dirty="0" err="1"/>
              <a:t>str</a:t>
            </a:r>
            <a:r>
              <a:rPr lang="en-US" altLang="zh-CN" sz="2400" dirty="0"/>
              <a:t>(n) + ".jpg")</a:t>
            </a:r>
          </a:p>
          <a:p>
            <a:r>
              <a:rPr lang="en-US" altLang="zh-CN" sz="2400" dirty="0" err="1"/>
              <a:t>webfile.close</a:t>
            </a:r>
            <a:r>
              <a:rPr lang="en-US" altLang="zh-CN" sz="2400" dirty="0"/>
              <a:t>()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5733256"/>
            <a:ext cx="691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这里的正则表达式的意思是：前面紧接的字符串为</a:t>
            </a:r>
            <a:r>
              <a:rPr lang="en-US" altLang="zh-CN" dirty="0" err="1" smtClean="0"/>
              <a:t>src</a:t>
            </a:r>
            <a:r>
              <a:rPr lang="en-US" altLang="zh-CN" dirty="0" smtClean="0"/>
              <a:t>=‘</a:t>
            </a:r>
            <a:r>
              <a:rPr lang="zh-CN" altLang="en-US" dirty="0" smtClean="0"/>
              <a:t>，后面紧接的字符串为</a:t>
            </a:r>
            <a:r>
              <a:rPr lang="en-US" altLang="zh-CN" dirty="0" smtClean="0"/>
              <a:t>’&gt;</a:t>
            </a:r>
            <a:r>
              <a:rPr lang="zh-CN" altLang="en-US" dirty="0" smtClean="0"/>
              <a:t>，</a:t>
            </a:r>
            <a:r>
              <a:rPr lang="zh-CN" altLang="en-US" dirty="0" smtClean="0">
                <a:solidFill>
                  <a:srgbClr val="FF0000"/>
                </a:solidFill>
              </a:rPr>
              <a:t>字符串有多个</a:t>
            </a:r>
            <a:r>
              <a:rPr lang="zh-CN" altLang="en-US" dirty="0">
                <a:solidFill>
                  <a:srgbClr val="FF0000"/>
                </a:solidFill>
              </a:rPr>
              <a:t>除换行符之外</a:t>
            </a:r>
            <a:r>
              <a:rPr lang="zh-CN" altLang="en-US" dirty="0" smtClean="0">
                <a:solidFill>
                  <a:srgbClr val="FF0000"/>
                </a:solidFill>
              </a:rPr>
              <a:t>的字符</a:t>
            </a:r>
            <a:r>
              <a:rPr lang="zh-CN" altLang="en-US" dirty="0" smtClean="0"/>
              <a:t>，最后面是</a:t>
            </a:r>
            <a:r>
              <a:rPr lang="en-US" altLang="zh-CN" dirty="0" smtClean="0"/>
              <a:t>jpg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59285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71600" y="1988840"/>
            <a:ext cx="763284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re</a:t>
            </a:r>
          </a:p>
          <a:p>
            <a:r>
              <a:rPr lang="en-US" altLang="zh-CN" sz="2400" dirty="0"/>
              <a:t>m = </a:t>
            </a:r>
            <a:r>
              <a:rPr lang="en-US" altLang="zh-CN" sz="2400" dirty="0" err="1"/>
              <a:t>re.match</a:t>
            </a:r>
            <a:r>
              <a:rPr lang="en-US" altLang="zh-CN" sz="2400" dirty="0" smtClean="0"/>
              <a:t>("(\</a:t>
            </a:r>
            <a:r>
              <a:rPr lang="en-US" altLang="zh-CN" sz="2400" dirty="0"/>
              <a:t>D+)(\d+)(\D+)","</a:t>
            </a:r>
            <a:r>
              <a:rPr lang="zh-CN" altLang="en-US" sz="2400" dirty="0"/>
              <a:t>中山北路</a:t>
            </a:r>
            <a:r>
              <a:rPr lang="en-US" altLang="zh-CN" sz="2400" dirty="0"/>
              <a:t>3663</a:t>
            </a:r>
            <a:r>
              <a:rPr lang="zh-CN" altLang="en-US" sz="2400" dirty="0"/>
              <a:t>号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(1)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(2)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m.group</a:t>
            </a:r>
            <a:r>
              <a:rPr lang="en-US" altLang="zh-CN" sz="2400" dirty="0"/>
              <a:t>(3)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0872" y="767362"/>
            <a:ext cx="8229600" cy="1005454"/>
          </a:xfrm>
        </p:spPr>
        <p:txBody>
          <a:bodyPr/>
          <a:lstStyle/>
          <a:p>
            <a:r>
              <a:rPr lang="zh-CN" altLang="en-US" dirty="0" smtClean="0"/>
              <a:t>实例</a:t>
            </a:r>
            <a:r>
              <a:rPr lang="en-US" altLang="zh-CN" dirty="0"/>
              <a:t>5</a:t>
            </a:r>
            <a:r>
              <a:rPr lang="zh-CN" altLang="en-US" dirty="0" smtClean="0"/>
              <a:t>：对路名门牌地址进行分组。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50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基本语句</a:t>
            </a:r>
            <a:endParaRPr lang="en-US" altLang="zh-CN" dirty="0"/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kumimoji="1" lang="zh-CN" altLang="en-US" b="1" u="sng" dirty="0">
                <a:solidFill>
                  <a:schemeClr val="accent2"/>
                </a:solidFill>
              </a:rPr>
              <a:t>异常处理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zh-CN" altLang="en-US" dirty="0" smtClean="0"/>
              <a:t>扩展库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205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464496"/>
          </a:xfrm>
        </p:spPr>
        <p:txBody>
          <a:bodyPr/>
          <a:lstStyle/>
          <a:p>
            <a:r>
              <a:rPr lang="zh-CN" altLang="en-US" dirty="0"/>
              <a:t>异常（</a:t>
            </a:r>
            <a:r>
              <a:rPr lang="en-US" altLang="zh-CN" dirty="0"/>
              <a:t>exception</a:t>
            </a:r>
            <a:r>
              <a:rPr lang="zh-CN" altLang="en-US" dirty="0"/>
              <a:t>）是</a:t>
            </a:r>
            <a:r>
              <a:rPr lang="zh-CN" altLang="en-US" dirty="0" smtClean="0"/>
              <a:t>指程序在运行中碰到不正常的情况，异常是相对的，不是绝对的。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已经定义了很多内置的异常，在程序执行过程中，如碰到异常，程序将退出运行，并显示产生异常的信息。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84052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异常处理有两种情况：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捕获异常。当发现异常时，执行相应的异常处理代码，而不是退出运行。</a:t>
            </a:r>
            <a:endParaRPr lang="en-US" altLang="zh-CN" dirty="0" smtClean="0"/>
          </a:p>
          <a:p>
            <a:pPr lvl="1"/>
            <a:r>
              <a:rPr lang="zh-CN" altLang="en-US" dirty="0"/>
              <a:t>抛</a:t>
            </a:r>
            <a:r>
              <a:rPr lang="zh-CN" altLang="en-US" dirty="0" smtClean="0"/>
              <a:t>出异常（创建新的异常）。在程序运行过程中，如碰到一些特殊情况，通过抛出异常，终止程序的运行。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66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95736" y="379402"/>
            <a:ext cx="5040560" cy="1038235"/>
          </a:xfrm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内置异常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python</a:t>
            </a:r>
            <a:r>
              <a:rPr lang="zh-CN" altLang="en-US" dirty="0"/>
              <a:t>的</a:t>
            </a:r>
            <a:r>
              <a:rPr lang="en-US" altLang="zh-CN" dirty="0" smtClean="0"/>
              <a:t>exceptions</a:t>
            </a:r>
            <a:r>
              <a:rPr lang="zh-CN" altLang="en-US" dirty="0" smtClean="0"/>
              <a:t>模块中定义很多内置异常类，这些类有层次关系，</a:t>
            </a:r>
            <a:r>
              <a:rPr lang="en-US" altLang="zh-CN" dirty="0" err="1" smtClean="0"/>
              <a:t>BaseException</a:t>
            </a:r>
            <a:r>
              <a:rPr lang="zh-CN" altLang="en-US" dirty="0" smtClean="0"/>
              <a:t>是所有异常的基类。</a:t>
            </a:r>
            <a:r>
              <a:rPr lang="en-US" altLang="zh-CN" dirty="0" smtClean="0"/>
              <a:t>Exception</a:t>
            </a:r>
            <a:r>
              <a:rPr lang="zh-CN" altLang="en-US" dirty="0" smtClean="0"/>
              <a:t>是常规错误的基类。。</a:t>
            </a:r>
            <a:endParaRPr lang="en-US" altLang="zh-CN" dirty="0" smtClean="0"/>
          </a:p>
          <a:p>
            <a:r>
              <a:rPr lang="zh-CN" altLang="en-US" dirty="0" smtClean="0"/>
              <a:t>每个类都有一个反映异常信息的值。</a:t>
            </a:r>
            <a:endParaRPr lang="zh-CN" altLang="en-US" dirty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792088" cy="92333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 smtClean="0"/>
              <a:t>1</a:t>
            </a:r>
            <a:endParaRPr lang="en-US" altLang="zh-CN" sz="5400" b="1" dirty="0"/>
          </a:p>
        </p:txBody>
      </p:sp>
    </p:spTree>
    <p:extLst>
      <p:ext uri="{BB962C8B-B14F-4D97-AF65-F5344CB8AC3E}">
        <p14:creationId xmlns:p14="http://schemas.microsoft.com/office/powerpoint/2010/main" val="399847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32656"/>
            <a:ext cx="5438353" cy="54904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11760" y="6018837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内置异常类的层次结构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870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289611"/>
              </p:ext>
            </p:extLst>
          </p:nvPr>
        </p:nvGraphicFramePr>
        <p:xfrm>
          <a:off x="1259632" y="1268760"/>
          <a:ext cx="6696744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917"/>
                <a:gridCol w="4481827"/>
              </a:tblGrid>
              <a:tr h="22682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New Window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打开一个新的编辑窗口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Open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打开一个已有文件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Recent Files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列出最近打开的文件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Open Module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打开一个已有模块（如</a:t>
                      </a:r>
                      <a:r>
                        <a:rPr lang="en-US" altLang="zh-CN" dirty="0" err="1" smtClean="0"/>
                        <a:t>sys.path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Class Browser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显示当前文件定义的类和函数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Path Browser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显示</a:t>
                      </a:r>
                      <a:r>
                        <a:rPr lang="en-US" altLang="zh-CN" dirty="0" err="1" smtClean="0"/>
                        <a:t>sys.path</a:t>
                      </a:r>
                      <a:r>
                        <a:rPr lang="zh-CN" altLang="en-US" dirty="0" smtClean="0"/>
                        <a:t>路径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Save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保存当前窗口到相应文件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Save As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保存当前窗口到新文件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Save Copy As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保存当前窗口的备份到新文件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Print Window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打印当前窗口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Close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关闭当前窗口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Exit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关闭所有窗口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87824" y="692696"/>
            <a:ext cx="3096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文件菜单中的命令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1423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03819"/>
              </p:ext>
            </p:extLst>
          </p:nvPr>
        </p:nvGraphicFramePr>
        <p:xfrm>
          <a:off x="611560" y="1573740"/>
          <a:ext cx="7920879" cy="4159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/>
                <a:gridCol w="3456384"/>
                <a:gridCol w="2592287"/>
              </a:tblGrid>
              <a:tr h="47955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异常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NameError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访问一个未声明的变量。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print foo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ZeroDivisionError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除数为零。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3/0</a:t>
                      </a:r>
                      <a:endParaRPr lang="zh-CN" altLang="en-US" dirty="0"/>
                    </a:p>
                  </a:txBody>
                  <a:tcPr/>
                </a:tc>
              </a:tr>
              <a:tr h="62004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SyntaxError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语法错误。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print "the number is %d"12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IndexError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索引超出序列范围。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a = [1,2,3]</a:t>
                      </a:r>
                    </a:p>
                    <a:p>
                      <a:r>
                        <a:rPr lang="en-US" altLang="zh-CN" dirty="0" smtClean="0"/>
                        <a:t>&gt;&gt;&gt; a[3]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KeyError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请求一个不存在的字典关键字。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CN" dirty="0" smtClean="0"/>
                        <a:t>&gt;&gt;&gt; d = {1:"a",2:"b",3:"c"}</a:t>
                      </a:r>
                    </a:p>
                    <a:p>
                      <a:r>
                        <a:rPr lang="pt-BR" altLang="zh-CN" dirty="0" smtClean="0"/>
                        <a:t>&gt;&gt;&gt; d[4]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AttibuteError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访问未知的对象属性。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"</a:t>
                      </a:r>
                      <a:r>
                        <a:rPr lang="en-US" altLang="zh-CN" dirty="0" err="1" smtClean="0"/>
                        <a:t>abc</a:t>
                      </a:r>
                      <a:r>
                        <a:rPr lang="en-US" altLang="zh-CN" dirty="0" smtClean="0"/>
                        <a:t>".a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3059832" y="879103"/>
            <a:ext cx="24945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常见的</a:t>
            </a:r>
            <a:r>
              <a:rPr lang="zh-CN" altLang="en-US" sz="2400" dirty="0" smtClean="0"/>
              <a:t>异常（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26652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772334"/>
              </p:ext>
            </p:extLst>
          </p:nvPr>
        </p:nvGraphicFramePr>
        <p:xfrm>
          <a:off x="611560" y="1801809"/>
          <a:ext cx="7920879" cy="3499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/>
                <a:gridCol w="2592288"/>
                <a:gridCol w="3456383"/>
              </a:tblGrid>
              <a:tr h="47955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异常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说明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IndentationError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缩进错误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for 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 in range(1,11):</a:t>
                      </a:r>
                    </a:p>
                    <a:p>
                      <a:r>
                        <a:rPr lang="en-US" altLang="zh-CN" dirty="0" smtClean="0"/>
                        <a:t>print </a:t>
                      </a:r>
                      <a:r>
                        <a:rPr lang="en-US" altLang="zh-CN" dirty="0" err="1" smtClean="0"/>
                        <a:t>i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TypeError</a:t>
                      </a:r>
                      <a:endParaRPr lang="en-US" altLang="zh-CN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类型错误。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1 + "2"</a:t>
                      </a:r>
                      <a:endParaRPr lang="zh-CN" altLang="en-US" dirty="0"/>
                    </a:p>
                  </a:txBody>
                  <a:tcPr/>
                </a:tc>
              </a:tr>
              <a:tr h="620043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ImportError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导入模块失败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import a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ValueError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传入无效的参数值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math.sqrt</a:t>
                      </a:r>
                      <a:r>
                        <a:rPr lang="en-US" altLang="zh-CN" dirty="0" smtClean="0"/>
                        <a:t>(-10)</a:t>
                      </a:r>
                      <a:endParaRPr lang="zh-CN" altLang="en-US" dirty="0"/>
                    </a:p>
                  </a:txBody>
                  <a:tcPr/>
                </a:tc>
              </a:tr>
              <a:tr h="47955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IOError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输入</a:t>
                      </a:r>
                      <a:r>
                        <a:rPr lang="en-US" altLang="zh-CN" dirty="0" smtClean="0"/>
                        <a:t>/</a:t>
                      </a:r>
                      <a:r>
                        <a:rPr lang="zh-CN" altLang="en-US" dirty="0" smtClean="0"/>
                        <a:t>输出错误。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input_file</a:t>
                      </a:r>
                      <a:r>
                        <a:rPr lang="en-US" altLang="zh-CN" dirty="0" smtClean="0"/>
                        <a:t> = open("d:\\data\\</a:t>
                      </a:r>
                      <a:r>
                        <a:rPr lang="en-US" altLang="zh-CN" dirty="0" err="1" smtClean="0"/>
                        <a:t>hopedale.txt","r</a:t>
                      </a:r>
                      <a:r>
                        <a:rPr lang="en-US" altLang="zh-CN" dirty="0" smtClean="0"/>
                        <a:t>")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059832" y="1095127"/>
            <a:ext cx="24945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常见的</a:t>
            </a:r>
            <a:r>
              <a:rPr lang="zh-CN" altLang="en-US" sz="2400" dirty="0" smtClean="0"/>
              <a:t>异常（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99841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2699792" y="476671"/>
            <a:ext cx="4320480" cy="940965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捕获异常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捕获异常可通过</a:t>
            </a:r>
            <a:r>
              <a:rPr lang="en-US" altLang="zh-CN" dirty="0" smtClean="0"/>
              <a:t>try-except</a:t>
            </a:r>
            <a:r>
              <a:rPr lang="zh-CN" altLang="en-US" dirty="0" smtClean="0"/>
              <a:t>语句来实现。该语句基本形式如下：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800" b="1" i="1" dirty="0" smtClean="0"/>
              <a:t>       try:</a:t>
            </a:r>
            <a:br>
              <a:rPr lang="en-US" altLang="zh-CN" sz="2800" b="1" i="1" dirty="0" smtClean="0"/>
            </a:br>
            <a:r>
              <a:rPr lang="en-US" altLang="zh-CN" sz="2800" b="1" i="1" dirty="0" smtClean="0"/>
              <a:t>            &lt;</a:t>
            </a:r>
            <a:r>
              <a:rPr lang="zh-CN" altLang="en-US" sz="2800" b="1" i="1" dirty="0" smtClean="0"/>
              <a:t>语句</a:t>
            </a:r>
            <a:r>
              <a:rPr lang="en-US" altLang="zh-CN" sz="2800" b="1" i="1" dirty="0" smtClean="0"/>
              <a:t>&gt;</a:t>
            </a:r>
            <a:br>
              <a:rPr lang="en-US" altLang="zh-CN" sz="2800" b="1" i="1" dirty="0" smtClean="0"/>
            </a:br>
            <a:r>
              <a:rPr lang="en-US" altLang="zh-CN" sz="2800" b="1" i="1" dirty="0" smtClean="0"/>
              <a:t>       except:</a:t>
            </a:r>
            <a:br>
              <a:rPr lang="en-US" altLang="zh-CN" sz="2800" b="1" i="1" dirty="0" smtClean="0"/>
            </a:br>
            <a:r>
              <a:rPr lang="en-US" altLang="zh-CN" sz="2800" b="1" i="1" dirty="0" smtClean="0"/>
              <a:t>            &lt;</a:t>
            </a:r>
            <a:r>
              <a:rPr lang="zh-CN" altLang="en-US" sz="2800" b="1" i="1" dirty="0" smtClean="0"/>
              <a:t>语句</a:t>
            </a:r>
            <a:r>
              <a:rPr lang="en-US" altLang="zh-CN" sz="2800" b="1" i="1" dirty="0" smtClean="0"/>
              <a:t>&gt;</a:t>
            </a:r>
            <a:br>
              <a:rPr lang="en-US" altLang="zh-CN" sz="2800" b="1" i="1" dirty="0" smtClean="0"/>
            </a:br>
            <a:r>
              <a:rPr lang="en-US" altLang="zh-CN" sz="2800" b="1" i="1" dirty="0" smtClean="0"/>
              <a:t>       else:</a:t>
            </a:r>
            <a:br>
              <a:rPr lang="en-US" altLang="zh-CN" sz="2800" b="1" i="1" dirty="0" smtClean="0"/>
            </a:br>
            <a:r>
              <a:rPr lang="en-US" altLang="zh-CN" sz="2800" b="1" i="1" dirty="0" smtClean="0"/>
              <a:t>            &lt;</a:t>
            </a:r>
            <a:r>
              <a:rPr lang="zh-CN" altLang="en-US" sz="2800" b="1" i="1" dirty="0" smtClean="0"/>
              <a:t>语句</a:t>
            </a:r>
            <a:r>
              <a:rPr lang="en-US" altLang="zh-CN" sz="2800" b="1" i="1" dirty="0" smtClean="0"/>
              <a:t>&gt;</a:t>
            </a:r>
            <a:br>
              <a:rPr lang="en-US" altLang="zh-CN" sz="2800" b="1" i="1" dirty="0" smtClean="0"/>
            </a:br>
            <a:endParaRPr lang="zh-CN" altLang="en-US" sz="2800" b="1" i="1" dirty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792088" cy="92333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9969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try</a:t>
            </a:r>
            <a:r>
              <a:rPr lang="zh-CN" altLang="en-US" dirty="0" smtClean="0"/>
              <a:t>语句类似于</a:t>
            </a:r>
            <a:r>
              <a:rPr lang="en-US" altLang="zh-CN" dirty="0"/>
              <a:t>if</a:t>
            </a:r>
            <a:r>
              <a:rPr lang="zh-CN" altLang="en-US" dirty="0" smtClean="0"/>
              <a:t>语句</a:t>
            </a:r>
            <a:r>
              <a:rPr lang="zh-CN" altLang="en-US" dirty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如果没有异常，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就会执行完</a:t>
            </a:r>
            <a:r>
              <a:rPr lang="en-US" altLang="zh-CN" dirty="0" smtClean="0"/>
              <a:t>try</a:t>
            </a:r>
            <a:r>
              <a:rPr lang="zh-CN" altLang="en-US" dirty="0" smtClean="0"/>
              <a:t>块中的代码，并跳过</a:t>
            </a:r>
            <a:r>
              <a:rPr lang="en-US" altLang="zh-CN" dirty="0" smtClean="0"/>
              <a:t>except</a:t>
            </a:r>
            <a:r>
              <a:rPr lang="zh-CN" altLang="en-US" dirty="0" smtClean="0"/>
              <a:t>块，执行</a:t>
            </a:r>
            <a:r>
              <a:rPr lang="en-US" altLang="zh-CN" dirty="0" smtClean="0"/>
              <a:t>else</a:t>
            </a:r>
            <a:r>
              <a:rPr lang="zh-CN" altLang="en-US" dirty="0" smtClean="0"/>
              <a:t>块中的代码（如没有</a:t>
            </a:r>
            <a:r>
              <a:rPr lang="en-US" altLang="zh-CN" dirty="0"/>
              <a:t>else</a:t>
            </a:r>
            <a:r>
              <a:rPr lang="zh-CN" altLang="en-US" dirty="0" smtClean="0"/>
              <a:t>块，则执行</a:t>
            </a:r>
            <a:r>
              <a:rPr lang="en-US" altLang="zh-CN" dirty="0"/>
              <a:t>except</a:t>
            </a:r>
            <a:r>
              <a:rPr lang="zh-CN" altLang="en-US" dirty="0" smtClean="0"/>
              <a:t>块以后的代码）</a:t>
            </a:r>
            <a:r>
              <a:rPr lang="zh-CN" altLang="en-US" dirty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如果</a:t>
            </a:r>
            <a:r>
              <a:rPr lang="en-US" altLang="zh-CN" dirty="0"/>
              <a:t>try</a:t>
            </a:r>
            <a:r>
              <a:rPr lang="zh-CN" altLang="en-US" dirty="0" smtClean="0"/>
              <a:t>块中有异常，则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会立即跳转到</a:t>
            </a:r>
            <a:r>
              <a:rPr lang="en-US" altLang="zh-CN" dirty="0" smtClean="0"/>
              <a:t>except</a:t>
            </a:r>
            <a:r>
              <a:rPr lang="zh-CN" altLang="en-US" dirty="0" smtClean="0"/>
              <a:t>块并执行其中的代码。</a:t>
            </a:r>
            <a:endParaRPr lang="zh-CN" altLang="en-US" dirty="0"/>
          </a:p>
          <a:p>
            <a:r>
              <a:rPr lang="zh-CN" altLang="en-US" dirty="0" smtClean="0"/>
              <a:t>可以有多个</a:t>
            </a:r>
            <a:r>
              <a:rPr lang="en-US" altLang="zh-CN" dirty="0"/>
              <a:t>except</a:t>
            </a:r>
            <a:r>
              <a:rPr lang="zh-CN" altLang="en-US" dirty="0" smtClean="0"/>
              <a:t>块，分别处理对应的异常。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896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87624" y="1700808"/>
            <a:ext cx="662473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try:</a:t>
            </a:r>
          </a:p>
          <a:p>
            <a:r>
              <a:rPr lang="en-US" altLang="zh-CN" sz="2400" dirty="0"/>
              <a:t>    &lt;</a:t>
            </a:r>
            <a:r>
              <a:rPr lang="zh-CN" altLang="en-US" sz="2400" dirty="0"/>
              <a:t>语句</a:t>
            </a:r>
            <a:r>
              <a:rPr lang="en-US" altLang="zh-CN" sz="2400" dirty="0"/>
              <a:t>&gt;</a:t>
            </a:r>
          </a:p>
          <a:p>
            <a:r>
              <a:rPr lang="en-US" altLang="zh-CN" sz="2400" dirty="0"/>
              <a:t>except &lt;</a:t>
            </a:r>
            <a:r>
              <a:rPr lang="zh-CN" altLang="en-US" sz="2400" dirty="0"/>
              <a:t>异常对象</a:t>
            </a:r>
            <a:r>
              <a:rPr lang="en-US" altLang="zh-CN" sz="2400" dirty="0"/>
              <a:t>1</a:t>
            </a:r>
            <a:r>
              <a:rPr lang="en-US" altLang="zh-CN" sz="2400" dirty="0" smtClean="0"/>
              <a:t>&gt;,e1:</a:t>
            </a:r>
            <a:endParaRPr lang="en-US" altLang="zh-CN" sz="2400" dirty="0"/>
          </a:p>
          <a:p>
            <a:r>
              <a:rPr lang="en-US" altLang="zh-CN" sz="2400" dirty="0"/>
              <a:t>    &lt;</a:t>
            </a:r>
            <a:r>
              <a:rPr lang="zh-CN" altLang="en-US" sz="2400" dirty="0"/>
              <a:t>语句</a:t>
            </a:r>
            <a:r>
              <a:rPr lang="en-US" altLang="zh-CN" sz="2400" dirty="0"/>
              <a:t>&gt;</a:t>
            </a:r>
          </a:p>
          <a:p>
            <a:r>
              <a:rPr lang="en-US" altLang="zh-CN" sz="2400" dirty="0"/>
              <a:t>except &lt;</a:t>
            </a:r>
            <a:r>
              <a:rPr lang="zh-CN" altLang="en-US" sz="2400" dirty="0"/>
              <a:t>异常对象</a:t>
            </a:r>
            <a:r>
              <a:rPr lang="en-US" altLang="zh-CN" sz="2400" dirty="0"/>
              <a:t>2</a:t>
            </a:r>
            <a:r>
              <a:rPr lang="en-US" altLang="zh-CN" sz="2400" dirty="0" smtClean="0"/>
              <a:t>&gt;,e2:</a:t>
            </a:r>
            <a:endParaRPr lang="en-US" altLang="zh-CN" sz="2400" dirty="0"/>
          </a:p>
          <a:p>
            <a:r>
              <a:rPr lang="en-US" altLang="zh-CN" sz="2400" dirty="0"/>
              <a:t>    &lt;</a:t>
            </a:r>
            <a:r>
              <a:rPr lang="zh-CN" altLang="en-US" sz="2400" dirty="0"/>
              <a:t>语句</a:t>
            </a:r>
            <a:r>
              <a:rPr lang="en-US" altLang="zh-CN" sz="2400" dirty="0" smtClean="0"/>
              <a:t>&gt;</a:t>
            </a:r>
          </a:p>
          <a:p>
            <a:r>
              <a:rPr lang="en-US" altLang="zh-CN" sz="2400" dirty="0" smtClean="0"/>
              <a:t>……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73259" y="5013176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每个异常对象都有异常对象标识（说明），执行时将赋值给异常对象后面的变量。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421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68957" y="1700808"/>
            <a:ext cx="617443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Ls</a:t>
            </a:r>
            <a:r>
              <a:rPr lang="en-US" altLang="zh-CN" sz="2400" dirty="0"/>
              <a:t> = [3.0,0.0,5.0,"a",8.0]</a:t>
            </a:r>
          </a:p>
          <a:p>
            <a:r>
              <a:rPr lang="en-US" altLang="zh-CN" sz="2400" dirty="0"/>
              <a:t>for L in </a:t>
            </a:r>
            <a:r>
              <a:rPr lang="en-US" altLang="zh-CN" sz="2400" dirty="0" err="1"/>
              <a:t>Ls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try:</a:t>
            </a:r>
          </a:p>
          <a:p>
            <a:r>
              <a:rPr lang="en-US" altLang="zh-CN" sz="2400" dirty="0"/>
              <a:t>        r = 1/L</a:t>
            </a:r>
          </a:p>
          <a:p>
            <a:r>
              <a:rPr lang="en-US" altLang="zh-CN" sz="2400" dirty="0"/>
              <a:t>        print r</a:t>
            </a:r>
          </a:p>
          <a:p>
            <a:r>
              <a:rPr lang="en-US" altLang="zh-CN" sz="2400" dirty="0"/>
              <a:t>    except:</a:t>
            </a:r>
          </a:p>
          <a:p>
            <a:r>
              <a:rPr lang="en-US" altLang="zh-CN" sz="2400" dirty="0"/>
              <a:t>        print "Error"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843808" y="5011800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捕获所有异常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8125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43608" y="1484784"/>
            <a:ext cx="603041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Ls</a:t>
            </a:r>
            <a:r>
              <a:rPr lang="en-US" altLang="zh-CN" sz="2400" dirty="0"/>
              <a:t> = [3.0,0.0,5.0,"a",8.0]</a:t>
            </a:r>
          </a:p>
          <a:p>
            <a:r>
              <a:rPr lang="en-US" altLang="zh-CN" sz="2400" dirty="0"/>
              <a:t>for L in </a:t>
            </a:r>
            <a:r>
              <a:rPr lang="en-US" altLang="zh-CN" sz="2400" dirty="0" err="1"/>
              <a:t>Ls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try:</a:t>
            </a:r>
          </a:p>
          <a:p>
            <a:r>
              <a:rPr lang="en-US" altLang="zh-CN" sz="2400" dirty="0"/>
              <a:t>        r = 1/L</a:t>
            </a:r>
          </a:p>
          <a:p>
            <a:r>
              <a:rPr lang="en-US" altLang="zh-CN" sz="2400" dirty="0"/>
              <a:t>        print r</a:t>
            </a:r>
          </a:p>
          <a:p>
            <a:r>
              <a:rPr lang="en-US" altLang="zh-CN" sz="2400" dirty="0"/>
              <a:t>    except ZeroDivisionError,e1:</a:t>
            </a:r>
          </a:p>
          <a:p>
            <a:r>
              <a:rPr lang="en-US" altLang="zh-CN" sz="2400" dirty="0"/>
              <a:t>        print e1</a:t>
            </a:r>
          </a:p>
          <a:p>
            <a:r>
              <a:rPr lang="en-US" altLang="zh-CN" sz="2400" dirty="0"/>
              <a:t>    except TypeError,e2:</a:t>
            </a:r>
          </a:p>
          <a:p>
            <a:r>
              <a:rPr lang="en-US" altLang="zh-CN" sz="2400" dirty="0"/>
              <a:t>        print e2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7584" y="5415607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捕获</a:t>
            </a:r>
            <a:r>
              <a:rPr lang="en-US" altLang="zh-CN" sz="2400" dirty="0" err="1" smtClean="0"/>
              <a:t>ZeroDivisionError</a:t>
            </a:r>
            <a:r>
              <a:rPr lang="zh-CN" altLang="en-US" sz="2400" dirty="0" smtClean="0"/>
              <a:t>和</a:t>
            </a:r>
            <a:r>
              <a:rPr lang="en-US" altLang="zh-CN" sz="2400" dirty="0" err="1"/>
              <a:t>TypeError</a:t>
            </a:r>
            <a:r>
              <a:rPr lang="zh-CN" altLang="en-US" sz="2400" dirty="0" smtClean="0"/>
              <a:t>异常，并分别处理。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427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83768" y="476672"/>
            <a:ext cx="3816424" cy="72008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抛出异常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除了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内置的异常外，用户可以在程序中根据具体情况来抛出异常。利用</a:t>
            </a:r>
            <a:r>
              <a:rPr lang="en-US" altLang="zh-CN" dirty="0" smtClean="0"/>
              <a:t>raise</a:t>
            </a:r>
            <a:r>
              <a:rPr lang="zh-CN" altLang="en-US" dirty="0" smtClean="0"/>
              <a:t>语句可抛</a:t>
            </a:r>
            <a:r>
              <a:rPr lang="zh-CN" altLang="en-US" dirty="0"/>
              <a:t>出</a:t>
            </a:r>
            <a:r>
              <a:rPr lang="zh-CN" altLang="en-US" dirty="0" smtClean="0"/>
              <a:t>异常，基本形式为：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i="1" dirty="0" smtClean="0"/>
              <a:t>     raise </a:t>
            </a:r>
            <a:r>
              <a:rPr lang="en-US" altLang="zh-CN" i="1" dirty="0" err="1" smtClean="0"/>
              <a:t>ExceptionName</a:t>
            </a:r>
            <a:r>
              <a:rPr lang="en-US" altLang="zh-CN" i="1" dirty="0" smtClean="0"/>
              <a:t>()</a:t>
            </a:r>
            <a:br>
              <a:rPr lang="en-US" altLang="zh-CN" i="1" dirty="0" smtClean="0"/>
            </a:br>
            <a:r>
              <a:rPr lang="zh-CN" altLang="en-US" dirty="0" smtClean="0"/>
              <a:t>括号内可以添加该异常的说明字符串。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792088" cy="92333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 smtClean="0"/>
              <a:t>3</a:t>
            </a:r>
            <a:endParaRPr lang="en-US" altLang="zh-CN" sz="5400" b="1" dirty="0"/>
          </a:p>
        </p:txBody>
      </p:sp>
    </p:spTree>
    <p:extLst>
      <p:ext uri="{BB962C8B-B14F-4D97-AF65-F5344CB8AC3E}">
        <p14:creationId xmlns:p14="http://schemas.microsoft.com/office/powerpoint/2010/main" val="425977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9592" y="1700808"/>
            <a:ext cx="60304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Score = 167</a:t>
            </a:r>
          </a:p>
          <a:p>
            <a:r>
              <a:rPr lang="en-US" altLang="zh-CN" sz="2400" dirty="0"/>
              <a:t>if (Score &lt;= 100) and (Score &gt;= 0):</a:t>
            </a:r>
          </a:p>
          <a:p>
            <a:r>
              <a:rPr lang="en-US" altLang="zh-CN" sz="2400" dirty="0"/>
              <a:t>    print Score*5/100</a:t>
            </a:r>
          </a:p>
          <a:p>
            <a:r>
              <a:rPr lang="en-US" altLang="zh-CN" sz="2400" dirty="0"/>
              <a:t>else:</a:t>
            </a:r>
          </a:p>
          <a:p>
            <a:r>
              <a:rPr lang="en-US" altLang="zh-CN" sz="2400" dirty="0"/>
              <a:t>    raise </a:t>
            </a:r>
            <a:r>
              <a:rPr lang="en-US" altLang="zh-CN" sz="2400" dirty="0" err="1"/>
              <a:t>ValueError</a:t>
            </a:r>
            <a:r>
              <a:rPr lang="en-US" altLang="zh-CN" sz="2400" dirty="0"/>
              <a:t>("out of the extent") 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4941168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百分制和五分制成绩转换，如输入的成绩小于</a:t>
            </a:r>
            <a:r>
              <a:rPr lang="en-US" altLang="zh-CN" sz="2400" dirty="0" smtClean="0"/>
              <a:t>0</a:t>
            </a:r>
            <a:r>
              <a:rPr lang="zh-CN" altLang="en-US" sz="2400" dirty="0" smtClean="0"/>
              <a:t>或大于</a:t>
            </a:r>
            <a:r>
              <a:rPr lang="en-US" altLang="zh-CN" sz="2400" dirty="0" smtClean="0"/>
              <a:t>100</a:t>
            </a:r>
            <a:r>
              <a:rPr lang="zh-CN" altLang="en-US" sz="2400" dirty="0" smtClean="0"/>
              <a:t>，则抛出异常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2373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0160" y="764704"/>
            <a:ext cx="770485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/>
              <a:t>def</a:t>
            </a:r>
            <a:r>
              <a:rPr lang="en-US" altLang="zh-CN" sz="2400" dirty="0"/>
              <a:t> trans(Score):</a:t>
            </a:r>
          </a:p>
          <a:p>
            <a:r>
              <a:rPr lang="en-US" altLang="zh-CN" sz="2400" dirty="0"/>
              <a:t>    if (Score &lt;= 100) and (Score &gt;= 0):</a:t>
            </a:r>
          </a:p>
          <a:p>
            <a:r>
              <a:rPr lang="en-US" altLang="zh-CN" sz="2400" dirty="0"/>
              <a:t>        return Score*5/100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raise </a:t>
            </a:r>
            <a:r>
              <a:rPr lang="en-US" altLang="zh-CN" sz="2400" dirty="0" err="1"/>
              <a:t>ValueError</a:t>
            </a:r>
            <a:r>
              <a:rPr lang="en-US" altLang="zh-CN" sz="2400" dirty="0"/>
              <a:t>("out of the extent")    </a:t>
            </a:r>
          </a:p>
          <a:p>
            <a:endParaRPr lang="en-US" altLang="zh-CN" sz="2400" dirty="0"/>
          </a:p>
          <a:p>
            <a:r>
              <a:rPr lang="en-US" altLang="zh-CN" sz="2400" dirty="0" err="1"/>
              <a:t>Ls</a:t>
            </a:r>
            <a:r>
              <a:rPr lang="en-US" altLang="zh-CN" sz="2400" dirty="0"/>
              <a:t> = [87,45,98,34,102,0,-24]</a:t>
            </a:r>
          </a:p>
          <a:p>
            <a:r>
              <a:rPr lang="en-US" altLang="zh-CN" sz="2400" dirty="0"/>
              <a:t>for L in </a:t>
            </a:r>
            <a:r>
              <a:rPr lang="en-US" altLang="zh-CN" sz="2400" dirty="0" err="1"/>
              <a:t>Ls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try:</a:t>
            </a:r>
          </a:p>
          <a:p>
            <a:r>
              <a:rPr lang="en-US" altLang="zh-CN" sz="2400" dirty="0"/>
              <a:t>        </a:t>
            </a:r>
            <a:r>
              <a:rPr lang="en-US" altLang="zh-CN" sz="2400" dirty="0" err="1"/>
              <a:t>New_Score</a:t>
            </a:r>
            <a:r>
              <a:rPr lang="en-US" altLang="zh-CN" sz="2400" dirty="0"/>
              <a:t> = trans(L)</a:t>
            </a:r>
          </a:p>
          <a:p>
            <a:r>
              <a:rPr lang="en-US" altLang="zh-CN" sz="2400" dirty="0"/>
              <a:t>        print </a:t>
            </a:r>
            <a:r>
              <a:rPr lang="en-US" altLang="zh-CN" sz="2400" dirty="0" err="1"/>
              <a:t>New_Score</a:t>
            </a:r>
            <a:endParaRPr lang="en-US" altLang="zh-CN" sz="2400" dirty="0"/>
          </a:p>
          <a:p>
            <a:r>
              <a:rPr lang="en-US" altLang="zh-CN" sz="2400" dirty="0"/>
              <a:t>    except </a:t>
            </a:r>
            <a:r>
              <a:rPr lang="en-US" altLang="zh-CN" sz="2400" dirty="0" err="1"/>
              <a:t>ValueError,e</a:t>
            </a:r>
            <a:r>
              <a:rPr lang="en-US" altLang="zh-CN" sz="2400" dirty="0"/>
              <a:t>:</a:t>
            </a:r>
          </a:p>
          <a:p>
            <a:r>
              <a:rPr lang="en-US" altLang="zh-CN" sz="2400" dirty="0"/>
              <a:t>        print e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763688" y="5805263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在调用成绩转换函数时，捕获异常。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011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764704"/>
            <a:ext cx="6388138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2627784" y="5806728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显示当前</a:t>
            </a:r>
            <a:r>
              <a:rPr lang="zh-CN" altLang="en-US" sz="2400" dirty="0" smtClean="0"/>
              <a:t>文件定义的</a:t>
            </a:r>
            <a:r>
              <a:rPr lang="zh-CN" altLang="en-US" sz="2400" dirty="0"/>
              <a:t>类</a:t>
            </a:r>
            <a:r>
              <a:rPr lang="zh-CN" altLang="en-US" sz="2400" dirty="0" smtClean="0"/>
              <a:t>和函数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0757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基本语句</a:t>
            </a:r>
            <a:endParaRPr lang="en-US" altLang="zh-CN" dirty="0"/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kumimoji="1" lang="zh-CN" altLang="en-US" b="1" u="sng" dirty="0">
                <a:solidFill>
                  <a:schemeClr val="accent2"/>
                </a:solidFill>
              </a:rPr>
              <a:t>扩展库</a:t>
            </a:r>
          </a:p>
        </p:txBody>
      </p:sp>
    </p:spTree>
    <p:extLst>
      <p:ext uri="{BB962C8B-B14F-4D97-AF65-F5344CB8AC3E}">
        <p14:creationId xmlns:p14="http://schemas.microsoft.com/office/powerpoint/2010/main" val="365005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5656" y="404664"/>
            <a:ext cx="6264696" cy="1012974"/>
          </a:xfrm>
        </p:spPr>
        <p:txBody>
          <a:bodyPr/>
          <a:lstStyle/>
          <a:p>
            <a:r>
              <a:rPr lang="en-US" altLang="zh-CN" dirty="0" err="1">
                <a:latin typeface="华文新魏" pitchFamily="2" charset="-122"/>
                <a:ea typeface="华文新魏" pitchFamily="2" charset="-122"/>
              </a:rPr>
              <a:t>NumPy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89040"/>
          </a:xfrm>
        </p:spPr>
        <p:txBody>
          <a:bodyPr/>
          <a:lstStyle/>
          <a:p>
            <a:r>
              <a:rPr lang="en-US" altLang="zh-CN" dirty="0" err="1" smtClean="0"/>
              <a:t>NumPy</a:t>
            </a:r>
            <a:r>
              <a:rPr lang="zh-CN" altLang="en-US" dirty="0" smtClean="0"/>
              <a:t>是一个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软件包，提供大量函数用于处理数组。利用</a:t>
            </a:r>
            <a:r>
              <a:rPr lang="en-US" altLang="zh-CN" dirty="0" err="1" smtClean="0"/>
              <a:t>NumPy</a:t>
            </a:r>
            <a:r>
              <a:rPr lang="zh-CN" altLang="en-US" dirty="0" smtClean="0"/>
              <a:t>可以：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创建数组</a:t>
            </a:r>
            <a:endParaRPr lang="en-US" altLang="zh-CN" dirty="0" smtClean="0"/>
          </a:p>
          <a:p>
            <a:pPr lvl="1"/>
            <a:r>
              <a:rPr lang="zh-CN" altLang="en-US" dirty="0"/>
              <a:t>设置</a:t>
            </a:r>
            <a:r>
              <a:rPr lang="zh-CN" altLang="en-US" dirty="0" smtClean="0"/>
              <a:t>数组形状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存取元素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对数组中的元素进行各种运算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……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611560" y="332656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  <p:sp>
        <p:nvSpPr>
          <p:cNvPr id="5" name="矩形 4"/>
          <p:cNvSpPr/>
          <p:nvPr/>
        </p:nvSpPr>
        <p:spPr>
          <a:xfrm>
            <a:off x="755576" y="5805264"/>
            <a:ext cx="3208507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http://www.numpy.org/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4148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2448273"/>
          </a:xfrm>
        </p:spPr>
        <p:txBody>
          <a:bodyPr/>
          <a:lstStyle/>
          <a:p>
            <a:r>
              <a:rPr lang="zh-CN" altLang="en-US" dirty="0" smtClean="0"/>
              <a:t>创建数组：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可以通过</a:t>
            </a:r>
            <a:r>
              <a:rPr lang="en-US" altLang="zh-CN" dirty="0" smtClean="0"/>
              <a:t>array</a:t>
            </a:r>
            <a:r>
              <a:rPr lang="zh-CN" altLang="en-US" dirty="0" smtClean="0"/>
              <a:t>函数传递序列对象（列表、元组）来创建数组（返回一个数组对象），如传递的是多层嵌套序列，将创建多维数组。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12312" y="3429000"/>
            <a:ext cx="63367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L = [[1,2,3,4],[4,5,6,7],[7,8,9,10]]</a:t>
            </a:r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(L)</a:t>
            </a:r>
          </a:p>
          <a:p>
            <a:r>
              <a:rPr lang="en-US" altLang="zh-CN" sz="2400" dirty="0"/>
              <a:t>print a</a:t>
            </a:r>
          </a:p>
        </p:txBody>
      </p:sp>
      <p:sp>
        <p:nvSpPr>
          <p:cNvPr id="5" name="矩形 4"/>
          <p:cNvSpPr/>
          <p:nvPr/>
        </p:nvSpPr>
        <p:spPr>
          <a:xfrm>
            <a:off x="2843808" y="5445224"/>
            <a:ext cx="28039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创建</a:t>
            </a:r>
            <a:r>
              <a:rPr lang="zh-CN" altLang="en-US" sz="2400" dirty="0"/>
              <a:t>一个</a:t>
            </a:r>
            <a:r>
              <a:rPr lang="en-US" altLang="zh-CN" sz="2400" dirty="0"/>
              <a:t>3*4</a:t>
            </a:r>
            <a:r>
              <a:rPr lang="zh-CN" altLang="en-US" sz="2400" dirty="0"/>
              <a:t>的</a:t>
            </a:r>
            <a:r>
              <a:rPr lang="zh-CN" altLang="en-US" sz="2400" dirty="0" smtClean="0"/>
              <a:t>数组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6812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pPr lvl="1"/>
            <a:r>
              <a:rPr lang="zh-CN" altLang="en-US" dirty="0" smtClean="0"/>
              <a:t>可以通过</a:t>
            </a:r>
            <a:r>
              <a:rPr lang="en-US" altLang="zh-CN" dirty="0" err="1" smtClean="0"/>
              <a:t>arange</a:t>
            </a:r>
            <a:r>
              <a:rPr lang="en-US" altLang="zh-CN" dirty="0" smtClean="0"/>
              <a:t>()</a:t>
            </a:r>
            <a:r>
              <a:rPr lang="zh-CN" altLang="en-US" dirty="0" smtClean="0"/>
              <a:t>函数创建指定开始值、终值和步长的一维等差数列数组。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5520768"/>
            <a:ext cx="4320480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/>
            </a:lvl1pPr>
          </a:lstStyle>
          <a:p>
            <a:r>
              <a:rPr lang="zh-CN" altLang="en-US" dirty="0"/>
              <a:t>注意：产生的数组不包括终值</a:t>
            </a:r>
          </a:p>
        </p:txBody>
      </p:sp>
      <p:sp>
        <p:nvSpPr>
          <p:cNvPr id="6" name="矩形 5"/>
          <p:cNvSpPr/>
          <p:nvPr/>
        </p:nvSpPr>
        <p:spPr>
          <a:xfrm>
            <a:off x="2051720" y="28529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np.arange</a:t>
            </a:r>
            <a:r>
              <a:rPr lang="en-US" altLang="zh-CN" sz="2400" dirty="0"/>
              <a:t>(1,10,1)</a:t>
            </a:r>
          </a:p>
          <a:p>
            <a:r>
              <a:rPr lang="en-US" altLang="zh-CN" sz="2400" dirty="0"/>
              <a:t>print a</a:t>
            </a:r>
          </a:p>
        </p:txBody>
      </p:sp>
      <p:sp>
        <p:nvSpPr>
          <p:cNvPr id="7" name="矩形 6"/>
          <p:cNvSpPr/>
          <p:nvPr/>
        </p:nvSpPr>
        <p:spPr>
          <a:xfrm>
            <a:off x="2022142" y="429309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</a:t>
            </a:r>
          </a:p>
          <a:p>
            <a:r>
              <a:rPr lang="en-US" altLang="zh-CN" sz="2400" dirty="0"/>
              <a:t>[1 2 3 4 5 6 7 8 9]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920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lvl="1"/>
            <a:r>
              <a:rPr lang="zh-CN" altLang="en-US" dirty="0"/>
              <a:t>可以</a:t>
            </a:r>
            <a:r>
              <a:rPr lang="zh-CN" altLang="en-US" dirty="0" smtClean="0"/>
              <a:t>通过</a:t>
            </a:r>
            <a:r>
              <a:rPr lang="en-US" altLang="zh-CN" dirty="0" err="1" smtClean="0"/>
              <a:t>linspace</a:t>
            </a:r>
            <a:r>
              <a:rPr lang="en-US" altLang="zh-CN" dirty="0" smtClean="0"/>
              <a:t>()</a:t>
            </a:r>
            <a:r>
              <a:rPr lang="zh-CN" altLang="en-US" dirty="0"/>
              <a:t>函数创建指定开始值、终值</a:t>
            </a:r>
            <a:r>
              <a:rPr lang="zh-CN" altLang="en-US" dirty="0" smtClean="0"/>
              <a:t>和元素个数的</a:t>
            </a:r>
            <a:r>
              <a:rPr lang="zh-CN" altLang="en-US" dirty="0"/>
              <a:t>一维等差数列</a:t>
            </a:r>
            <a:r>
              <a:rPr lang="zh-CN" altLang="en-US" dirty="0" smtClean="0"/>
              <a:t>数组，可以通过</a:t>
            </a:r>
            <a:r>
              <a:rPr lang="en-US" altLang="zh-CN" dirty="0" smtClean="0"/>
              <a:t>endpoint</a:t>
            </a:r>
            <a:r>
              <a:rPr lang="zh-CN" altLang="en-US" dirty="0" smtClean="0"/>
              <a:t>参数设置是否包含终值，默认值为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，即包含终值。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03648" y="3890665"/>
            <a:ext cx="64807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/>
              <a:t>&gt;&gt;&gt; </a:t>
            </a:r>
            <a:r>
              <a:rPr lang="en-US" altLang="zh-CN" sz="2400" b="1" dirty="0" err="1"/>
              <a:t>np.linspace</a:t>
            </a:r>
            <a:r>
              <a:rPr lang="en-US" altLang="zh-CN" sz="2400" b="1" dirty="0"/>
              <a:t>(1,10,10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array([  1.,   2.,   3.,   4.,   5.,   6.,   7.,   8.,   9.,  10.])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0197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48880"/>
          </a:xfrm>
        </p:spPr>
        <p:txBody>
          <a:bodyPr/>
          <a:lstStyle/>
          <a:p>
            <a:r>
              <a:rPr lang="zh-CN" altLang="en-US" dirty="0" smtClean="0"/>
              <a:t>数组的元素类型：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数组的元素类型可以是数字型，也可以是其它类型，但同个数组的元素类型必须一致。可以通过数组的</a:t>
            </a:r>
            <a:r>
              <a:rPr lang="en-US" altLang="zh-CN" dirty="0" err="1" smtClean="0"/>
              <a:t>dtype</a:t>
            </a:r>
            <a:r>
              <a:rPr lang="zh-CN" altLang="en-US" dirty="0"/>
              <a:t>属性</a:t>
            </a:r>
            <a:r>
              <a:rPr lang="zh-CN" altLang="en-US" dirty="0" smtClean="0"/>
              <a:t>获得或</a:t>
            </a:r>
            <a:r>
              <a:rPr lang="zh-CN" altLang="en-US" dirty="0"/>
              <a:t>指定</a:t>
            </a:r>
            <a:r>
              <a:rPr lang="zh-CN" altLang="en-US" dirty="0" smtClean="0"/>
              <a:t>数组的元素类型。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86696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9592" y="58847"/>
            <a:ext cx="727280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&lt;type 'numpy.complex128'&gt;</a:t>
            </a:r>
          </a:p>
          <a:p>
            <a:r>
              <a:rPr lang="en-US" altLang="zh-CN" dirty="0"/>
              <a:t>&lt;type 'numpy.timedelta64'&gt;</a:t>
            </a:r>
          </a:p>
          <a:p>
            <a:r>
              <a:rPr lang="en-US" altLang="zh-CN" dirty="0"/>
              <a:t>&lt;type 'numpy.int64'&gt;</a:t>
            </a:r>
          </a:p>
          <a:p>
            <a:r>
              <a:rPr lang="en-US" altLang="zh-CN" dirty="0"/>
              <a:t>&lt;type 'numpy.complex64'&gt;</a:t>
            </a:r>
          </a:p>
          <a:p>
            <a:r>
              <a:rPr lang="en-US" altLang="zh-CN" dirty="0"/>
              <a:t>&lt;type 'numpy.datetime64'&gt;</a:t>
            </a:r>
          </a:p>
          <a:p>
            <a:r>
              <a:rPr lang="en-US" altLang="zh-CN" dirty="0"/>
              <a:t>&lt;type 'numpy.int32'&gt;</a:t>
            </a:r>
          </a:p>
          <a:p>
            <a:r>
              <a:rPr lang="en-US" altLang="zh-CN" dirty="0"/>
              <a:t>&lt;type 'numpy.float96'&gt;</a:t>
            </a:r>
          </a:p>
          <a:p>
            <a:r>
              <a:rPr lang="en-US" altLang="zh-CN" dirty="0"/>
              <a:t>&lt;type 'numpy.int32'&gt;</a:t>
            </a:r>
          </a:p>
          <a:p>
            <a:r>
              <a:rPr lang="en-US" altLang="zh-CN" dirty="0"/>
              <a:t>&lt;type 'numpy.float64'&gt;</a:t>
            </a:r>
          </a:p>
          <a:p>
            <a:r>
              <a:rPr lang="en-US" altLang="zh-CN" dirty="0"/>
              <a:t>&lt;type '</a:t>
            </a:r>
            <a:r>
              <a:rPr lang="en-US" altLang="zh-CN" dirty="0" err="1"/>
              <a:t>numpy.void</a:t>
            </a:r>
            <a:r>
              <a:rPr lang="en-US" altLang="zh-CN" dirty="0"/>
              <a:t>'&gt;</a:t>
            </a:r>
          </a:p>
          <a:p>
            <a:r>
              <a:rPr lang="en-US" altLang="zh-CN" dirty="0"/>
              <a:t>&lt;type '</a:t>
            </a:r>
            <a:r>
              <a:rPr lang="en-US" altLang="zh-CN" dirty="0" err="1"/>
              <a:t>numpy.bool</a:t>
            </a:r>
            <a:r>
              <a:rPr lang="en-US" altLang="zh-CN" dirty="0"/>
              <a:t>_'&gt;</a:t>
            </a:r>
          </a:p>
          <a:p>
            <a:r>
              <a:rPr lang="en-US" altLang="zh-CN" dirty="0"/>
              <a:t>&lt;type 'numpy.int16'&gt;</a:t>
            </a:r>
          </a:p>
          <a:p>
            <a:r>
              <a:rPr lang="en-US" altLang="zh-CN" dirty="0"/>
              <a:t>&lt;type 'numpy.float32'&gt;</a:t>
            </a:r>
          </a:p>
          <a:p>
            <a:r>
              <a:rPr lang="en-US" altLang="zh-CN" dirty="0"/>
              <a:t>&lt;type '</a:t>
            </a:r>
            <a:r>
              <a:rPr lang="en-US" altLang="zh-CN" dirty="0" err="1"/>
              <a:t>numpy.unicode</a:t>
            </a:r>
            <a:r>
              <a:rPr lang="en-US" altLang="zh-CN" dirty="0"/>
              <a:t>_'&gt;</a:t>
            </a:r>
          </a:p>
          <a:p>
            <a:r>
              <a:rPr lang="en-US" altLang="zh-CN" dirty="0"/>
              <a:t>&lt;type 'numpy.int8'&gt;</a:t>
            </a:r>
          </a:p>
          <a:p>
            <a:r>
              <a:rPr lang="en-US" altLang="zh-CN" dirty="0"/>
              <a:t>&lt;type 'numpy.uint64'&gt;</a:t>
            </a:r>
          </a:p>
          <a:p>
            <a:r>
              <a:rPr lang="en-US" altLang="zh-CN" dirty="0"/>
              <a:t>&lt;type '</a:t>
            </a:r>
            <a:r>
              <a:rPr lang="en-US" altLang="zh-CN" dirty="0" err="1"/>
              <a:t>numpy.string</a:t>
            </a:r>
            <a:r>
              <a:rPr lang="en-US" altLang="zh-CN" dirty="0"/>
              <a:t>_'&gt;</a:t>
            </a:r>
          </a:p>
          <a:p>
            <a:r>
              <a:rPr lang="en-US" altLang="zh-CN" dirty="0"/>
              <a:t>&lt;type 'numpy.uint32'&gt;</a:t>
            </a:r>
          </a:p>
          <a:p>
            <a:r>
              <a:rPr lang="en-US" altLang="zh-CN" dirty="0"/>
              <a:t>&lt;type '</a:t>
            </a:r>
            <a:r>
              <a:rPr lang="en-US" altLang="zh-CN" dirty="0" err="1"/>
              <a:t>numpy.object</a:t>
            </a:r>
            <a:r>
              <a:rPr lang="en-US" altLang="zh-CN" dirty="0"/>
              <a:t>_'&gt;</a:t>
            </a:r>
          </a:p>
          <a:p>
            <a:r>
              <a:rPr lang="en-US" altLang="zh-CN" dirty="0"/>
              <a:t>&lt;type 'numpy.uint32'&gt;</a:t>
            </a:r>
          </a:p>
          <a:p>
            <a:r>
              <a:rPr lang="en-US" altLang="zh-CN" dirty="0"/>
              <a:t>&lt;type 'numpy.uint16'&gt;</a:t>
            </a:r>
          </a:p>
          <a:p>
            <a:r>
              <a:rPr lang="en-US" altLang="zh-CN" dirty="0"/>
              <a:t>&lt;type 'numpy.complex192'&gt;</a:t>
            </a:r>
          </a:p>
          <a:p>
            <a:r>
              <a:rPr lang="en-US" altLang="zh-CN" dirty="0"/>
              <a:t>&lt;type 'numpy.float16'&gt;</a:t>
            </a:r>
          </a:p>
          <a:p>
            <a:r>
              <a:rPr lang="en-US" altLang="zh-CN" dirty="0"/>
              <a:t>&lt;type 'numpy.uint8'&gt;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44008" y="5589240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Numpy</a:t>
            </a:r>
            <a:r>
              <a:rPr lang="zh-CN" altLang="en-US" sz="2400" dirty="0" smtClean="0"/>
              <a:t>定义的元素类型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231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27584" y="692696"/>
            <a:ext cx="662473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([1,2,3,4])</a:t>
            </a:r>
          </a:p>
          <a:p>
            <a:r>
              <a:rPr lang="en-US" altLang="zh-CN" sz="2400" dirty="0"/>
              <a:t>b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([1.0,2.0,3.0,4.0])</a:t>
            </a:r>
          </a:p>
          <a:p>
            <a:r>
              <a:rPr lang="en-US" altLang="zh-CN" sz="2400" dirty="0"/>
              <a:t>c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(["</a:t>
            </a:r>
            <a:r>
              <a:rPr lang="en-US" altLang="zh-CN" sz="2400" dirty="0" err="1"/>
              <a:t>a","b","c","d</a:t>
            </a:r>
            <a:r>
              <a:rPr lang="en-US" altLang="zh-CN" sz="2400" dirty="0"/>
              <a:t>"])</a:t>
            </a:r>
          </a:p>
          <a:p>
            <a:r>
              <a:rPr lang="en-US" altLang="zh-CN" sz="2400" dirty="0"/>
              <a:t>d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([1,2,3,4],</a:t>
            </a:r>
            <a:r>
              <a:rPr lang="en-US" altLang="zh-CN" sz="2400" dirty="0" err="1"/>
              <a:t>dtype</a:t>
            </a:r>
            <a:r>
              <a:rPr lang="en-US" altLang="zh-CN" sz="2400" dirty="0"/>
              <a:t>="f")</a:t>
            </a:r>
          </a:p>
          <a:p>
            <a:r>
              <a:rPr lang="en-US" altLang="zh-CN" sz="2400" dirty="0"/>
              <a:t>e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([1,2,3,4],</a:t>
            </a:r>
            <a:r>
              <a:rPr lang="en-US" altLang="zh-CN" sz="2400" dirty="0" err="1"/>
              <a:t>dtype</a:t>
            </a:r>
            <a:r>
              <a:rPr lang="en-US" altLang="zh-CN" sz="2400" dirty="0"/>
              <a:t>=</a:t>
            </a:r>
            <a:r>
              <a:rPr lang="en-US" altLang="zh-CN" sz="2400" dirty="0" err="1"/>
              <a:t>np.float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f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(["</a:t>
            </a:r>
            <a:r>
              <a:rPr lang="en-US" altLang="zh-CN" sz="2400" dirty="0" err="1"/>
              <a:t>a","b","c","d</a:t>
            </a:r>
            <a:r>
              <a:rPr lang="en-US" altLang="zh-CN" sz="2400" dirty="0"/>
              <a:t>"],</a:t>
            </a:r>
            <a:r>
              <a:rPr lang="en-US" altLang="zh-CN" sz="2400" dirty="0" err="1"/>
              <a:t>dtype</a:t>
            </a:r>
            <a:r>
              <a:rPr lang="en-US" altLang="zh-CN" sz="2400" dirty="0"/>
              <a:t> = "S2")</a:t>
            </a:r>
          </a:p>
          <a:p>
            <a:r>
              <a:rPr lang="en-US" altLang="zh-CN" sz="2400" dirty="0"/>
              <a:t>print "a:",a.dtype</a:t>
            </a:r>
          </a:p>
          <a:p>
            <a:r>
              <a:rPr lang="en-US" altLang="zh-CN" sz="2400" dirty="0"/>
              <a:t>print "b:",b.dtype</a:t>
            </a:r>
          </a:p>
          <a:p>
            <a:r>
              <a:rPr lang="en-US" altLang="zh-CN" sz="2400" dirty="0"/>
              <a:t>print "c:",c.dtype</a:t>
            </a:r>
          </a:p>
          <a:p>
            <a:r>
              <a:rPr lang="en-US" altLang="zh-CN" sz="2400" dirty="0"/>
              <a:t>print "d:",d.dtype</a:t>
            </a:r>
          </a:p>
          <a:p>
            <a:r>
              <a:rPr lang="en-US" altLang="zh-CN" sz="2400" dirty="0"/>
              <a:t>print "e:",e.dtype</a:t>
            </a:r>
          </a:p>
          <a:p>
            <a:r>
              <a:rPr lang="en-US" altLang="zh-CN" sz="2400" dirty="0"/>
              <a:t>print "f:",f.dtype</a:t>
            </a:r>
          </a:p>
        </p:txBody>
      </p:sp>
      <p:sp>
        <p:nvSpPr>
          <p:cNvPr id="6" name="矩形 5"/>
          <p:cNvSpPr/>
          <p:nvPr/>
        </p:nvSpPr>
        <p:spPr>
          <a:xfrm>
            <a:off x="2411760" y="5877272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获得和指定</a:t>
            </a:r>
            <a:r>
              <a:rPr lang="zh-CN" altLang="en-US" sz="2400" dirty="0"/>
              <a:t>数组的元素类型</a:t>
            </a:r>
          </a:p>
        </p:txBody>
      </p:sp>
    </p:spTree>
    <p:extLst>
      <p:ext uri="{BB962C8B-B14F-4D97-AF65-F5344CB8AC3E}">
        <p14:creationId xmlns:p14="http://schemas.microsoft.com/office/powerpoint/2010/main" val="131523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052736"/>
            <a:ext cx="8147248" cy="5001419"/>
          </a:xfrm>
        </p:spPr>
        <p:txBody>
          <a:bodyPr/>
          <a:lstStyle/>
          <a:p>
            <a:pPr lvl="1"/>
            <a:r>
              <a:rPr lang="zh-CN" altLang="en-US" dirty="0"/>
              <a:t>数组的元素也可以是一个</a:t>
            </a:r>
            <a:r>
              <a:rPr lang="zh-CN" altLang="en-US" dirty="0" smtClean="0"/>
              <a:t>结构（用括号表示），结构可以包含多个不同类型的值，如：</a:t>
            </a:r>
            <a:r>
              <a:rPr lang="en-US" altLang="zh-CN" dirty="0" smtClean="0"/>
              <a:t>(“zhang”,</a:t>
            </a:r>
            <a:r>
              <a:rPr lang="en-US" altLang="zh-CN" dirty="0"/>
              <a:t>22,75.5</a:t>
            </a:r>
            <a:r>
              <a:rPr lang="en-US" altLang="zh-CN" dirty="0" smtClean="0"/>
              <a:t>)</a:t>
            </a:r>
            <a:r>
              <a:rPr lang="zh-CN" altLang="en-US" dirty="0" smtClean="0"/>
              <a:t>。元素类型为结构的数组称为结构数组。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结构包含的值的个数及值的名称、类型通过字典来定义，字典有两个键：</a:t>
            </a:r>
            <a:r>
              <a:rPr lang="en-US" altLang="zh-CN" dirty="0"/>
              <a:t> </a:t>
            </a:r>
            <a:r>
              <a:rPr lang="en-US" altLang="zh-CN" dirty="0" smtClean="0"/>
              <a:t>“ names” </a:t>
            </a:r>
            <a:r>
              <a:rPr lang="zh-CN" altLang="en-US" dirty="0" smtClean="0"/>
              <a:t>和</a:t>
            </a:r>
            <a:r>
              <a:rPr lang="en-US" altLang="zh-CN" dirty="0" smtClean="0"/>
              <a:t>“formats” </a:t>
            </a:r>
            <a:r>
              <a:rPr lang="zh-CN" altLang="en-US" dirty="0" smtClean="0"/>
              <a:t>，</a:t>
            </a:r>
            <a:r>
              <a:rPr lang="en-US" altLang="zh-CN" dirty="0"/>
              <a:t> “ names” </a:t>
            </a:r>
            <a:r>
              <a:rPr lang="zh-CN" altLang="en-US" dirty="0" smtClean="0"/>
              <a:t>定义结构中每个值的名称，</a:t>
            </a:r>
            <a:r>
              <a:rPr lang="en-US" altLang="zh-CN" dirty="0" smtClean="0"/>
              <a:t>“</a:t>
            </a:r>
            <a:r>
              <a:rPr lang="en-US" altLang="zh-CN" dirty="0"/>
              <a:t>formats</a:t>
            </a:r>
            <a:r>
              <a:rPr lang="en-US" altLang="zh-CN" dirty="0" smtClean="0"/>
              <a:t>”</a:t>
            </a:r>
            <a:r>
              <a:rPr lang="zh-CN" altLang="en-US" dirty="0" smtClean="0"/>
              <a:t>定义值的类型。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可以获得结构数组中第</a:t>
            </a:r>
            <a:r>
              <a:rPr lang="en-US" altLang="zh-CN" dirty="0" smtClean="0"/>
              <a:t>i</a:t>
            </a:r>
            <a:r>
              <a:rPr lang="zh-CN" altLang="en-US" dirty="0" smtClean="0"/>
              <a:t>个元素的某个属性值，也可以获得结构数组中所有元素的某个属性之列表。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3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8608" y="1268760"/>
            <a:ext cx="86409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 err="1"/>
              <a:t>s_dict</a:t>
            </a:r>
            <a:r>
              <a:rPr lang="en-US" altLang="zh-CN" sz="2400" dirty="0"/>
              <a:t> = {"names":["</a:t>
            </a:r>
            <a:r>
              <a:rPr lang="en-US" altLang="zh-CN" sz="2400" dirty="0" err="1"/>
              <a:t>name","age","weight</a:t>
            </a:r>
            <a:r>
              <a:rPr lang="en-US" altLang="zh-CN" sz="2400" dirty="0"/>
              <a:t>"],"formats":["S32","i","f"]}</a:t>
            </a:r>
          </a:p>
          <a:p>
            <a:r>
              <a:rPr lang="en-US" altLang="zh-CN" sz="2400" dirty="0"/>
              <a:t>students = [("zhang",22,75.5),("wang",24,65.5)]</a:t>
            </a:r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</a:t>
            </a:r>
            <a:r>
              <a:rPr lang="en-US" altLang="zh-CN" sz="2400" dirty="0" err="1"/>
              <a:t>students,dtype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s_dict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print a</a:t>
            </a:r>
          </a:p>
          <a:p>
            <a:r>
              <a:rPr lang="en-US" altLang="zh-CN" sz="2400" dirty="0"/>
              <a:t>print a[0]["name"]</a:t>
            </a:r>
          </a:p>
          <a:p>
            <a:r>
              <a:rPr lang="en-US" altLang="zh-CN" sz="2400" dirty="0"/>
              <a:t>print a["weight"]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5692" y="5517232"/>
            <a:ext cx="7416824" cy="76944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/>
            </a:lvl1pPr>
          </a:lstStyle>
          <a:p>
            <a:pPr algn="l"/>
            <a:r>
              <a:rPr lang="en-US" altLang="zh-CN" sz="2200" dirty="0" smtClean="0"/>
              <a:t>S32</a:t>
            </a:r>
            <a:r>
              <a:rPr lang="zh-CN" altLang="en-US" sz="2200" dirty="0" smtClean="0"/>
              <a:t>：长度</a:t>
            </a:r>
            <a:r>
              <a:rPr lang="zh-CN" altLang="en-US" sz="2200" dirty="0"/>
              <a:t>为</a:t>
            </a:r>
            <a:r>
              <a:rPr lang="en-US" altLang="zh-CN" sz="2200" dirty="0"/>
              <a:t>32</a:t>
            </a:r>
            <a:r>
              <a:rPr lang="zh-CN" altLang="en-US" sz="2200" dirty="0"/>
              <a:t>字节的字符串类型，由于结构中每个元素的大小必须固定，因此需要指定字符串的长度</a:t>
            </a:r>
            <a:r>
              <a:rPr lang="zh-CN" altLang="en-US" sz="2200" dirty="0" smtClean="0"/>
              <a:t>。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3419872" y="4928877"/>
            <a:ext cx="187743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200" dirty="0">
                <a:solidFill>
                  <a:prstClr val="black"/>
                </a:solidFill>
              </a:rPr>
              <a:t>产生</a:t>
            </a:r>
            <a:r>
              <a:rPr lang="zh-CN" altLang="en-US" sz="2200" dirty="0" smtClean="0">
                <a:solidFill>
                  <a:prstClr val="black"/>
                </a:solidFill>
              </a:rPr>
              <a:t>结构数组</a:t>
            </a:r>
            <a:endParaRPr lang="en-US" altLang="zh-CN" sz="2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20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042233"/>
              </p:ext>
            </p:extLst>
          </p:nvPr>
        </p:nvGraphicFramePr>
        <p:xfrm>
          <a:off x="395536" y="80147"/>
          <a:ext cx="7200800" cy="6589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8143"/>
                <a:gridCol w="4692657"/>
              </a:tblGrid>
              <a:tr h="38382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命令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Undo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取消编辑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Redo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恢复编辑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切割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Copy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拷贝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Paste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黏贴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Select All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选择所有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打开一个搜索窗口查找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Find Again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重复最近的查找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Find Selection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查找指定的字符串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Find in Files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打开一个搜索窗口查找文件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Replace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打开一个搜索和替代窗口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Go to 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光标移到指定行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Show </a:t>
                      </a:r>
                      <a:r>
                        <a:rPr lang="en-US" altLang="zh-CN" dirty="0" err="1" smtClean="0"/>
                        <a:t>Calltip</a:t>
                      </a:r>
                      <a:r>
                        <a:rPr lang="en-US" altLang="zh-CN" dirty="0" smtClean="0"/>
                        <a:t>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打开一个小窗口显示函数参数</a:t>
                      </a:r>
                      <a:endParaRPr lang="zh-CN" altLang="en-US" dirty="0"/>
                    </a:p>
                  </a:txBody>
                  <a:tcPr/>
                </a:tc>
              </a:tr>
              <a:tr h="38149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Show Completions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打开一个可选关键字或属性的滚动窗口</a:t>
                      </a:r>
                      <a:endParaRPr lang="zh-CN" altLang="en-US" dirty="0"/>
                    </a:p>
                  </a:txBody>
                  <a:tcPr/>
                </a:tc>
              </a:tr>
              <a:tr h="38382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Show </a:t>
                      </a:r>
                      <a:r>
                        <a:rPr lang="en-US" altLang="zh-CN" dirty="0" err="1" smtClean="0"/>
                        <a:t>Parens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高亮要素的括号</a:t>
                      </a:r>
                      <a:endParaRPr lang="zh-CN" altLang="en-US" dirty="0"/>
                    </a:p>
                  </a:txBody>
                  <a:tcPr/>
                </a:tc>
              </a:tr>
              <a:tr h="450287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Expand Word 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Alt+/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已输入的字符与已有的单词匹配，补全字符。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510307" y="4437112"/>
            <a:ext cx="1620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编辑</a:t>
            </a:r>
            <a:r>
              <a:rPr lang="zh-CN" altLang="en-US" sz="2400" dirty="0" smtClean="0"/>
              <a:t>菜单中的命令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9322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4525963"/>
          </a:xfrm>
        </p:spPr>
        <p:txBody>
          <a:bodyPr/>
          <a:lstStyle/>
          <a:p>
            <a:r>
              <a:rPr lang="zh-CN" altLang="en-US" dirty="0" smtClean="0"/>
              <a:t>数组形状：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通过数组对象的</a:t>
            </a:r>
            <a:r>
              <a:rPr lang="en-US" altLang="zh-CN" dirty="0" smtClean="0"/>
              <a:t>shape</a:t>
            </a:r>
            <a:r>
              <a:rPr lang="zh-CN" altLang="en-US" dirty="0" smtClean="0"/>
              <a:t>属性可以获得或设置数组的形状（每个方向的长度），一维数组只有一个方向，二维数组有两个方向，</a:t>
            </a:r>
            <a:r>
              <a:rPr lang="en-US" altLang="zh-CN" dirty="0" smtClean="0"/>
              <a:t>n</a:t>
            </a:r>
            <a:r>
              <a:rPr lang="zh-CN" altLang="en-US" dirty="0" smtClean="0"/>
              <a:t>维数组有</a:t>
            </a:r>
            <a:r>
              <a:rPr lang="en-US" altLang="zh-CN" dirty="0" smtClean="0"/>
              <a:t>n</a:t>
            </a:r>
            <a:r>
              <a:rPr lang="zh-CN" altLang="en-US" dirty="0"/>
              <a:t>个</a:t>
            </a:r>
            <a:r>
              <a:rPr lang="zh-CN" altLang="en-US" dirty="0" smtClean="0"/>
              <a:t>方向。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当设置某个方向的元素个数为</a:t>
            </a:r>
            <a:r>
              <a:rPr lang="en-US" altLang="zh-CN" dirty="0" smtClean="0"/>
              <a:t>-1</a:t>
            </a:r>
            <a:r>
              <a:rPr lang="zh-CN" altLang="en-US" dirty="0" smtClean="0"/>
              <a:t>时，将自动计算此方向的长度。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使用数组的</a:t>
            </a:r>
            <a:r>
              <a:rPr lang="en-US" altLang="zh-CN" dirty="0" smtClean="0"/>
              <a:t>reshape()</a:t>
            </a:r>
            <a:r>
              <a:rPr lang="zh-CN" altLang="en-US" dirty="0" smtClean="0"/>
              <a:t>方法，将创建指定形状的新数组，而原数组的形状保持不变。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899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63688" y="1844824"/>
            <a:ext cx="57423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([[1,2,3,4],[4,5,6,7],[7,8,9,10]])</a:t>
            </a:r>
          </a:p>
          <a:p>
            <a:r>
              <a:rPr lang="en-US" altLang="zh-CN" sz="2400" dirty="0"/>
              <a:t>print a</a:t>
            </a:r>
          </a:p>
          <a:p>
            <a:r>
              <a:rPr lang="en-US" altLang="zh-CN" sz="2400" dirty="0" err="1"/>
              <a:t>a.shape</a:t>
            </a:r>
            <a:r>
              <a:rPr lang="en-US" altLang="zh-CN" sz="2400" dirty="0"/>
              <a:t> = 4,3</a:t>
            </a:r>
          </a:p>
          <a:p>
            <a:r>
              <a:rPr lang="en-US" altLang="zh-CN" sz="2400" dirty="0"/>
              <a:t>print a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582652" y="4790292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把</a:t>
            </a:r>
            <a:r>
              <a:rPr lang="en-US" altLang="zh-CN" sz="2400" dirty="0" smtClean="0"/>
              <a:t>3</a:t>
            </a:r>
            <a:r>
              <a:rPr lang="zh-CN" altLang="en-US" sz="2400" dirty="0" smtClean="0"/>
              <a:t>*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的数组修改为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*</a:t>
            </a:r>
            <a:r>
              <a:rPr lang="en-US" altLang="zh-CN" sz="2400" dirty="0" smtClean="0"/>
              <a:t>3</a:t>
            </a:r>
            <a:r>
              <a:rPr lang="zh-CN" altLang="en-US" sz="2400" dirty="0" smtClean="0"/>
              <a:t>数组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919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r>
              <a:rPr lang="zh-CN" altLang="en-US" dirty="0" smtClean="0"/>
              <a:t>存取元素：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可以使用和列表相同的方式对数组的元素进行存取。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26734" y="2420888"/>
            <a:ext cx="59766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([[1,2,3,4],[4,5,6,7],[7,8,9,10]])</a:t>
            </a:r>
          </a:p>
          <a:p>
            <a:r>
              <a:rPr lang="en-US" altLang="zh-CN" sz="2400" dirty="0"/>
              <a:t>print a</a:t>
            </a:r>
          </a:p>
          <a:p>
            <a:r>
              <a:rPr lang="en-US" altLang="zh-CN" sz="2400" dirty="0"/>
              <a:t>print a[1,2]</a:t>
            </a:r>
          </a:p>
        </p:txBody>
      </p:sp>
      <p:sp>
        <p:nvSpPr>
          <p:cNvPr id="5" name="矩形 4"/>
          <p:cNvSpPr/>
          <p:nvPr/>
        </p:nvSpPr>
        <p:spPr>
          <a:xfrm>
            <a:off x="1426734" y="414908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</a:t>
            </a:r>
          </a:p>
          <a:p>
            <a:r>
              <a:rPr lang="en-US" altLang="zh-CN" sz="2400" dirty="0"/>
              <a:t>[[ 1  2  3  4]</a:t>
            </a:r>
          </a:p>
          <a:p>
            <a:r>
              <a:rPr lang="en-US" altLang="zh-CN" sz="2400" dirty="0"/>
              <a:t> [ 4  5  6  7]</a:t>
            </a:r>
          </a:p>
          <a:p>
            <a:r>
              <a:rPr lang="en-US" altLang="zh-CN" sz="2400" dirty="0"/>
              <a:t> [ 7  8  9 10]]</a:t>
            </a:r>
          </a:p>
          <a:p>
            <a:r>
              <a:rPr lang="en-US" altLang="zh-CN" sz="2400" dirty="0"/>
              <a:t>6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9463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592288"/>
          </a:xfrm>
        </p:spPr>
        <p:txBody>
          <a:bodyPr/>
          <a:lstStyle/>
          <a:p>
            <a:r>
              <a:rPr lang="zh-CN" altLang="en-US" dirty="0" smtClean="0"/>
              <a:t>求和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smtClean="0"/>
              <a:t>sum()</a:t>
            </a:r>
            <a:r>
              <a:rPr lang="zh-CN" altLang="en-US" dirty="0" smtClean="0"/>
              <a:t>函数计算数组元素之和，如果指定</a:t>
            </a:r>
            <a:r>
              <a:rPr lang="en-US" altLang="zh-CN" dirty="0" smtClean="0"/>
              <a:t>axis</a:t>
            </a:r>
            <a:r>
              <a:rPr lang="zh-CN" altLang="en-US" dirty="0" smtClean="0"/>
              <a:t>参数，求和运算将沿着指定的轴进行。</a:t>
            </a:r>
            <a:r>
              <a:rPr lang="en-US" altLang="zh-CN" dirty="0" smtClean="0"/>
              <a:t>Axis</a:t>
            </a:r>
            <a:r>
              <a:rPr lang="zh-CN" altLang="en-US" dirty="0" smtClean="0"/>
              <a:t>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，对每列进行求和；</a:t>
            </a:r>
            <a:r>
              <a:rPr lang="en-US" altLang="zh-CN" dirty="0"/>
              <a:t> Axis</a:t>
            </a:r>
            <a:r>
              <a:rPr lang="zh-CN" altLang="en-US" dirty="0" smtClean="0"/>
              <a:t>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zh-CN" altLang="en-US" dirty="0"/>
              <a:t>对</a:t>
            </a:r>
            <a:r>
              <a:rPr lang="zh-CN" altLang="en-US" dirty="0" smtClean="0"/>
              <a:t>每行进行求和。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331640" y="3645024"/>
            <a:ext cx="5886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np.array</a:t>
            </a:r>
            <a:r>
              <a:rPr lang="en-US" altLang="zh-CN" sz="2400" dirty="0"/>
              <a:t>([[1,2,3,4],[4,5,6,7],[7,8,9,10]])</a:t>
            </a:r>
          </a:p>
          <a:p>
            <a:r>
              <a:rPr lang="en-US" altLang="zh-CN" sz="2400" dirty="0"/>
              <a:t>print a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np.sum</a:t>
            </a:r>
            <a:r>
              <a:rPr lang="en-US" altLang="zh-CN" sz="2400" dirty="0"/>
              <a:t>(a)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np.sum</a:t>
            </a:r>
            <a:r>
              <a:rPr lang="en-US" altLang="zh-CN" sz="2400" dirty="0"/>
              <a:t>(</a:t>
            </a:r>
            <a:r>
              <a:rPr lang="en-US" altLang="zh-CN" sz="2400" dirty="0" err="1"/>
              <a:t>a,axis</a:t>
            </a:r>
            <a:r>
              <a:rPr lang="en-US" altLang="zh-CN" sz="2400" dirty="0"/>
              <a:t>=0)</a:t>
            </a:r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np.sum</a:t>
            </a:r>
            <a:r>
              <a:rPr lang="en-US" altLang="zh-CN" sz="2400" dirty="0"/>
              <a:t>(</a:t>
            </a:r>
            <a:r>
              <a:rPr lang="en-US" altLang="zh-CN" sz="2400" dirty="0" err="1"/>
              <a:t>a,axis</a:t>
            </a:r>
            <a:r>
              <a:rPr lang="en-US" altLang="zh-CN" sz="2400" dirty="0"/>
              <a:t>=1)</a:t>
            </a:r>
          </a:p>
        </p:txBody>
      </p:sp>
    </p:spTree>
    <p:extLst>
      <p:ext uri="{BB962C8B-B14F-4D97-AF65-F5344CB8AC3E}">
        <p14:creationId xmlns:p14="http://schemas.microsoft.com/office/powerpoint/2010/main" val="3206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平均值、标准差、方差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mean()</a:t>
            </a:r>
            <a:r>
              <a:rPr lang="zh-CN" altLang="en-US" dirty="0" smtClean="0"/>
              <a:t>函数用于计算平均值。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std</a:t>
            </a:r>
            <a:r>
              <a:rPr lang="en-US" altLang="zh-CN" dirty="0" smtClean="0"/>
              <a:t>()</a:t>
            </a:r>
            <a:r>
              <a:rPr lang="zh-CN" altLang="en-US" dirty="0"/>
              <a:t>函数用于</a:t>
            </a:r>
            <a:r>
              <a:rPr lang="zh-CN" altLang="en-US" dirty="0" smtClean="0"/>
              <a:t>计算</a:t>
            </a:r>
            <a:r>
              <a:rPr lang="zh-CN" altLang="en-US" dirty="0"/>
              <a:t>标准差</a:t>
            </a:r>
            <a:r>
              <a:rPr lang="zh-CN" altLang="en-US" dirty="0" smtClean="0"/>
              <a:t>值。</a:t>
            </a:r>
            <a:endParaRPr lang="en-US" altLang="zh-CN" dirty="0" smtClean="0"/>
          </a:p>
          <a:p>
            <a:pPr lvl="1"/>
            <a:r>
              <a:rPr lang="en-US" altLang="zh-CN" dirty="0" err="1"/>
              <a:t>v</a:t>
            </a:r>
            <a:r>
              <a:rPr lang="en-US" altLang="zh-CN" dirty="0" err="1" smtClean="0"/>
              <a:t>ar</a:t>
            </a:r>
            <a:r>
              <a:rPr lang="en-US" altLang="zh-CN" dirty="0" smtClean="0"/>
              <a:t>()</a:t>
            </a:r>
            <a:r>
              <a:rPr lang="zh-CN" altLang="en-US" dirty="0"/>
              <a:t>函数用于</a:t>
            </a:r>
            <a:r>
              <a:rPr lang="zh-CN" altLang="en-US" dirty="0" smtClean="0"/>
              <a:t>计算</a:t>
            </a:r>
            <a:r>
              <a:rPr lang="zh-CN" altLang="en-US" dirty="0"/>
              <a:t>方差</a:t>
            </a:r>
            <a:r>
              <a:rPr lang="zh-CN" altLang="en-US" dirty="0" smtClean="0"/>
              <a:t>值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 smtClean="0"/>
              <a:t>可以计算整个数组，也可以按轴计算。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49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最大值、最小值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</a:t>
            </a:r>
            <a:r>
              <a:rPr lang="en-US" altLang="zh-CN" dirty="0" smtClean="0"/>
              <a:t>max()</a:t>
            </a:r>
            <a:r>
              <a:rPr lang="zh-CN" altLang="en-US" dirty="0" smtClean="0"/>
              <a:t>和</a:t>
            </a:r>
            <a:r>
              <a:rPr lang="en-US" altLang="zh-CN" dirty="0" smtClean="0"/>
              <a:t>min()</a:t>
            </a:r>
            <a:r>
              <a:rPr lang="zh-CN" altLang="en-US" dirty="0" smtClean="0"/>
              <a:t>函数可以计算数组的最大值和最小值，</a:t>
            </a:r>
            <a:r>
              <a:rPr lang="zh-CN" altLang="en-US" dirty="0"/>
              <a:t>可以计算整个数组，也可以按轴计算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</a:t>
            </a:r>
            <a:r>
              <a:rPr lang="en-US" altLang="zh-CN" dirty="0" err="1" smtClean="0"/>
              <a:t>argmax</a:t>
            </a:r>
            <a:r>
              <a:rPr lang="en-US" altLang="zh-CN" dirty="0" smtClean="0"/>
              <a:t>()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argmin</a:t>
            </a:r>
            <a:r>
              <a:rPr lang="en-US" altLang="zh-CN" dirty="0" smtClean="0"/>
              <a:t>()</a:t>
            </a:r>
            <a:r>
              <a:rPr lang="zh-CN" altLang="en-US" dirty="0" smtClean="0"/>
              <a:t>可以获得最大值和最小值的下标。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88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其它函数：</a:t>
            </a:r>
            <a:endParaRPr lang="en-US" altLang="zh-CN" dirty="0" smtClean="0"/>
          </a:p>
          <a:p>
            <a:pPr lvl="1"/>
            <a:r>
              <a:rPr lang="en-US" altLang="zh-CN" dirty="0"/>
              <a:t>s</a:t>
            </a:r>
            <a:r>
              <a:rPr lang="en-US" altLang="zh-CN" dirty="0" smtClean="0"/>
              <a:t>ort()</a:t>
            </a:r>
            <a:r>
              <a:rPr lang="zh-CN" altLang="en-US" dirty="0" smtClean="0"/>
              <a:t>，对数组进行排序，返回一个新数组。</a:t>
            </a:r>
            <a:endParaRPr lang="en-US" altLang="zh-CN" dirty="0" smtClean="0"/>
          </a:p>
          <a:p>
            <a:pPr lvl="1"/>
            <a:r>
              <a:rPr lang="en-US" altLang="zh-CN" dirty="0"/>
              <a:t>u</a:t>
            </a:r>
            <a:r>
              <a:rPr lang="en-US" altLang="zh-CN" dirty="0" smtClean="0"/>
              <a:t>nique()</a:t>
            </a:r>
            <a:r>
              <a:rPr lang="zh-CN" altLang="en-US" dirty="0" smtClean="0"/>
              <a:t>，返回数组中所有不同的值，并按从小到大的顺序排列。</a:t>
            </a:r>
            <a:endParaRPr lang="en-US" altLang="zh-CN" dirty="0" smtClean="0"/>
          </a:p>
          <a:p>
            <a:pPr lvl="1"/>
            <a:r>
              <a:rPr lang="en-US" altLang="zh-CN" dirty="0" err="1"/>
              <a:t>b</a:t>
            </a:r>
            <a:r>
              <a:rPr lang="en-US" altLang="zh-CN" dirty="0" err="1" smtClean="0"/>
              <a:t>incount</a:t>
            </a:r>
            <a:r>
              <a:rPr lang="en-US" altLang="zh-CN" dirty="0" smtClean="0"/>
              <a:t>()</a:t>
            </a:r>
            <a:r>
              <a:rPr lang="zh-CN" altLang="en-US" dirty="0" smtClean="0"/>
              <a:t>，对数组中各个元素出现的次数进行统计，要求数组中的所有元素为非负。</a:t>
            </a:r>
            <a:endParaRPr lang="en-US" altLang="zh-CN" dirty="0" smtClean="0"/>
          </a:p>
          <a:p>
            <a:pPr lvl="1"/>
            <a:r>
              <a:rPr lang="en-US" altLang="zh-CN" dirty="0"/>
              <a:t>h</a:t>
            </a:r>
            <a:r>
              <a:rPr lang="en-US" altLang="zh-CN" dirty="0" smtClean="0"/>
              <a:t>istogram()</a:t>
            </a:r>
            <a:r>
              <a:rPr lang="zh-CN" altLang="en-US" dirty="0" smtClean="0"/>
              <a:t>，对一维数组进行直方图统计。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948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3648" y="1916832"/>
            <a:ext cx="57423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import </a:t>
            </a:r>
            <a:r>
              <a:rPr lang="en-US" altLang="zh-CN" sz="2400" dirty="0" err="1"/>
              <a:t>numpy</a:t>
            </a:r>
            <a:r>
              <a:rPr lang="en-US" altLang="zh-CN" sz="2400" dirty="0"/>
              <a:t> as </a:t>
            </a:r>
            <a:r>
              <a:rPr lang="en-US" altLang="zh-CN" sz="2400" dirty="0" err="1"/>
              <a:t>np</a:t>
            </a:r>
            <a:endParaRPr lang="en-US" altLang="zh-CN" sz="2400" dirty="0"/>
          </a:p>
          <a:p>
            <a:r>
              <a:rPr lang="en-US" altLang="zh-CN" sz="2400" dirty="0"/>
              <a:t>a = </a:t>
            </a:r>
            <a:r>
              <a:rPr lang="en-US" altLang="zh-CN" sz="2400" dirty="0" err="1"/>
              <a:t>np.random.randint</a:t>
            </a:r>
            <a:r>
              <a:rPr lang="en-US" altLang="zh-CN" sz="2400" dirty="0"/>
              <a:t>(0,10,10)</a:t>
            </a:r>
          </a:p>
          <a:p>
            <a:r>
              <a:rPr lang="en-US" altLang="zh-CN" sz="2400" dirty="0"/>
              <a:t>print a</a:t>
            </a:r>
          </a:p>
          <a:p>
            <a:r>
              <a:rPr lang="en-US" altLang="zh-CN" sz="2400" dirty="0"/>
              <a:t>b = </a:t>
            </a:r>
            <a:r>
              <a:rPr lang="en-US" altLang="zh-CN" sz="2400" dirty="0" err="1"/>
              <a:t>np.bincount</a:t>
            </a:r>
            <a:r>
              <a:rPr lang="en-US" altLang="zh-CN" sz="2400" dirty="0"/>
              <a:t>(a)</a:t>
            </a:r>
          </a:p>
          <a:p>
            <a:r>
              <a:rPr lang="en-US" altLang="zh-CN" sz="2400" dirty="0"/>
              <a:t>print b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6206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084982"/>
          </a:xfrm>
        </p:spPr>
        <p:txBody>
          <a:bodyPr/>
          <a:lstStyle/>
          <a:p>
            <a:r>
              <a:rPr lang="en-US" altLang="zh-CN" dirty="0" err="1" smtClean="0"/>
              <a:t>matplotlib</a:t>
            </a:r>
            <a:r>
              <a:rPr lang="zh-CN" altLang="en-US" dirty="0" smtClean="0"/>
              <a:t>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m</a:t>
            </a:r>
            <a:r>
              <a:rPr lang="en-US" altLang="zh-CN" dirty="0" err="1" smtClean="0"/>
              <a:t>atplotlib</a:t>
            </a:r>
            <a:r>
              <a:rPr lang="zh-CN" altLang="en-US" dirty="0" smtClean="0"/>
              <a:t>提供了一整套和</a:t>
            </a:r>
            <a:r>
              <a:rPr lang="en-US" altLang="zh-CN" dirty="0" smtClean="0"/>
              <a:t>MATLAB</a:t>
            </a:r>
            <a:r>
              <a:rPr lang="zh-CN" altLang="en-US" dirty="0" smtClean="0"/>
              <a:t>类似的绘图数据集，十分适合编写短小的脚本程序，进行快速绘图。</a:t>
            </a:r>
            <a:endParaRPr lang="en-US" altLang="zh-CN" dirty="0" smtClean="0"/>
          </a:p>
          <a:p>
            <a:r>
              <a:rPr lang="en-US" altLang="zh-CN" dirty="0" err="1" smtClean="0"/>
              <a:t>Matplotlib</a:t>
            </a:r>
            <a:r>
              <a:rPr lang="en-US" altLang="zh-CN" dirty="0" smtClean="0"/>
              <a:t> API</a:t>
            </a:r>
            <a:r>
              <a:rPr lang="zh-CN" altLang="en-US" dirty="0" smtClean="0"/>
              <a:t>函数都</a:t>
            </a:r>
            <a:r>
              <a:rPr lang="zh-CN" altLang="en-US" dirty="0"/>
              <a:t>在</a:t>
            </a:r>
            <a:r>
              <a:rPr lang="en-US" altLang="zh-CN" dirty="0" err="1" smtClean="0"/>
              <a:t>matplotlib.pyplot</a:t>
            </a:r>
            <a:r>
              <a:rPr lang="zh-CN" altLang="en-US" dirty="0" smtClean="0"/>
              <a:t>模块中，其通常的引入约定是：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import </a:t>
            </a:r>
            <a:r>
              <a:rPr lang="en-US" altLang="zh-CN" dirty="0" err="1" smtClean="0"/>
              <a:t>matplotlib.pyplot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plt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978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968552"/>
          </a:xfrm>
        </p:spPr>
        <p:txBody>
          <a:bodyPr/>
          <a:lstStyle/>
          <a:p>
            <a:r>
              <a:rPr lang="zh-CN" altLang="en-US" dirty="0"/>
              <a:t>利用</a:t>
            </a:r>
            <a:r>
              <a:rPr lang="en-US" altLang="zh-CN" dirty="0" err="1" smtClean="0"/>
              <a:t>pyplot</a:t>
            </a:r>
            <a:r>
              <a:rPr lang="zh-CN" altLang="en-US" dirty="0" smtClean="0"/>
              <a:t>模块绘制图表，首先要用</a:t>
            </a:r>
            <a:r>
              <a:rPr lang="en-US" altLang="zh-CN" dirty="0" err="1" smtClean="0"/>
              <a:t>pyplot</a:t>
            </a:r>
            <a:r>
              <a:rPr lang="zh-CN" altLang="en-US" dirty="0" smtClean="0"/>
              <a:t>模块中的</a:t>
            </a:r>
            <a:r>
              <a:rPr lang="en-US" altLang="zh-CN" dirty="0" smtClean="0"/>
              <a:t>figure</a:t>
            </a:r>
            <a:r>
              <a:rPr lang="zh-CN" altLang="en-US" dirty="0" smtClean="0"/>
              <a:t>函数创建一个</a:t>
            </a:r>
            <a:r>
              <a:rPr lang="en-US" altLang="zh-CN" dirty="0" smtClean="0"/>
              <a:t>figure</a:t>
            </a:r>
            <a:r>
              <a:rPr lang="zh-CN" altLang="en-US" dirty="0" smtClean="0"/>
              <a:t>对象，即绘图窗口。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figure(</a:t>
            </a:r>
            <a:r>
              <a:rPr lang="en-US" altLang="zh-CN" i="1" dirty="0" err="1"/>
              <a:t>num</a:t>
            </a:r>
            <a:r>
              <a:rPr lang="en-US" altLang="zh-CN" i="1" dirty="0"/>
              <a:t>, </a:t>
            </a:r>
            <a:r>
              <a:rPr lang="en-US" altLang="zh-CN" i="1" dirty="0" err="1"/>
              <a:t>figsize</a:t>
            </a:r>
            <a:r>
              <a:rPr lang="en-US" altLang="zh-CN" i="1" dirty="0"/>
              <a:t>, dpi, </a:t>
            </a:r>
            <a:r>
              <a:rPr lang="en-US" altLang="zh-CN" i="1" dirty="0" err="1"/>
              <a:t>facecolor</a:t>
            </a:r>
            <a:r>
              <a:rPr lang="en-US" altLang="zh-CN" i="1" dirty="0"/>
              <a:t>, </a:t>
            </a:r>
            <a:r>
              <a:rPr lang="en-US" altLang="zh-CN" i="1" dirty="0" err="1"/>
              <a:t>edgecolor</a:t>
            </a:r>
            <a:r>
              <a:rPr lang="en-US" altLang="zh-CN" dirty="0" smtClean="0"/>
              <a:t>)</a:t>
            </a:r>
            <a:br>
              <a:rPr lang="en-US" altLang="zh-CN" dirty="0" smtClean="0"/>
            </a:br>
            <a:r>
              <a:rPr lang="zh-CN" altLang="en-US" dirty="0" smtClean="0"/>
              <a:t>其中，</a:t>
            </a:r>
            <a:r>
              <a:rPr lang="en-US" altLang="zh-CN" dirty="0" err="1" smtClean="0"/>
              <a:t>num</a:t>
            </a:r>
            <a:r>
              <a:rPr lang="zh-CN" altLang="en-US" dirty="0"/>
              <a:t>为</a:t>
            </a:r>
            <a:r>
              <a:rPr lang="en-US" altLang="zh-CN" dirty="0"/>
              <a:t>figure</a:t>
            </a:r>
            <a:r>
              <a:rPr lang="zh-CN" altLang="en-US" dirty="0"/>
              <a:t>编号，缺省情况下，从</a:t>
            </a:r>
            <a:r>
              <a:rPr lang="en-US" altLang="zh-CN" dirty="0"/>
              <a:t>1</a:t>
            </a:r>
            <a:r>
              <a:rPr lang="zh-CN" altLang="en-US" dirty="0"/>
              <a:t>开始自动递增；</a:t>
            </a:r>
            <a:r>
              <a:rPr lang="en-US" altLang="zh-CN" dirty="0" err="1"/>
              <a:t>figsize</a:t>
            </a:r>
            <a:r>
              <a:rPr lang="zh-CN" altLang="en-US" dirty="0"/>
              <a:t>为</a:t>
            </a:r>
            <a:r>
              <a:rPr lang="en-US" altLang="zh-CN" dirty="0"/>
              <a:t>figure</a:t>
            </a:r>
            <a:r>
              <a:rPr lang="zh-CN" altLang="en-US" dirty="0"/>
              <a:t>的尺寸，缺省为</a:t>
            </a:r>
            <a:r>
              <a:rPr lang="en-US" altLang="zh-CN" dirty="0"/>
              <a:t>(8, 6)</a:t>
            </a:r>
            <a:r>
              <a:rPr lang="zh-CN" altLang="en-US" dirty="0"/>
              <a:t>，单位为英寸；</a:t>
            </a:r>
            <a:r>
              <a:rPr lang="en-US" altLang="zh-CN" dirty="0"/>
              <a:t>dpi</a:t>
            </a:r>
            <a:r>
              <a:rPr lang="zh-CN" altLang="en-US" dirty="0"/>
              <a:t>为分辨率，缺省为</a:t>
            </a:r>
            <a:r>
              <a:rPr lang="en-US" altLang="zh-CN" dirty="0"/>
              <a:t>80</a:t>
            </a:r>
            <a:r>
              <a:rPr lang="zh-CN" altLang="en-US" dirty="0"/>
              <a:t>；</a:t>
            </a:r>
            <a:r>
              <a:rPr lang="en-US" altLang="zh-CN" dirty="0" err="1"/>
              <a:t>facecolor</a:t>
            </a:r>
            <a:r>
              <a:rPr lang="zh-CN" altLang="en-US" dirty="0"/>
              <a:t>和</a:t>
            </a:r>
            <a:r>
              <a:rPr lang="en-US" altLang="zh-CN" dirty="0" err="1"/>
              <a:t>edgecolor</a:t>
            </a:r>
            <a:r>
              <a:rPr lang="zh-CN" altLang="en-US" dirty="0"/>
              <a:t>分别为前色和边缘色，缺省为白色和黑色。</a:t>
            </a:r>
          </a:p>
          <a:p>
            <a:endParaRPr lang="zh-CN" altLang="en-US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59794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735498"/>
            <a:ext cx="4968552" cy="4408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5589240"/>
            <a:ext cx="8496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点击</a:t>
            </a:r>
            <a:r>
              <a:rPr lang="en-US" altLang="zh-CN" sz="2400" dirty="0" smtClean="0"/>
              <a:t>Show Completions</a:t>
            </a:r>
            <a:r>
              <a:rPr lang="zh-CN" altLang="en-US" sz="2400" dirty="0" smtClean="0"/>
              <a:t>，显示可选输入列表（关键字和属性）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0118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pyplot</a:t>
            </a:r>
            <a:r>
              <a:rPr lang="zh-CN" altLang="en-US" dirty="0"/>
              <a:t>模块中的</a:t>
            </a:r>
            <a:r>
              <a:rPr lang="en-US" altLang="zh-CN" dirty="0"/>
              <a:t>show</a:t>
            </a:r>
            <a:r>
              <a:rPr lang="zh-CN" altLang="en-US" dirty="0"/>
              <a:t>函数用于显示已创建的所有</a:t>
            </a:r>
            <a:r>
              <a:rPr lang="en-US" altLang="zh-CN" dirty="0"/>
              <a:t>figure</a:t>
            </a:r>
            <a:r>
              <a:rPr lang="zh-CN" altLang="en-US" dirty="0"/>
              <a:t>窗口。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027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76672"/>
            <a:ext cx="6324600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63888" y="6023084"/>
            <a:ext cx="1620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</a:t>
            </a:r>
            <a:r>
              <a:rPr lang="en-US" altLang="zh-CN" sz="2400" dirty="0" smtClean="0"/>
              <a:t>igure</a:t>
            </a:r>
            <a:r>
              <a:rPr lang="zh-CN" altLang="en-US" sz="2400" dirty="0" smtClean="0"/>
              <a:t>窗口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24091301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112568"/>
          </a:xfrm>
        </p:spPr>
        <p:txBody>
          <a:bodyPr/>
          <a:lstStyle/>
          <a:p>
            <a:r>
              <a:rPr lang="en-US" altLang="zh-CN" dirty="0" smtClean="0"/>
              <a:t>figure</a:t>
            </a:r>
            <a:r>
              <a:rPr lang="zh-CN" altLang="en-US" dirty="0" smtClean="0"/>
              <a:t>窗口不能直接绘图，必须在</a:t>
            </a:r>
            <a:r>
              <a:rPr lang="en-US" altLang="zh-CN" dirty="0" smtClean="0"/>
              <a:t>figure</a:t>
            </a:r>
            <a:r>
              <a:rPr lang="zh-CN" altLang="en-US" dirty="0" smtClean="0"/>
              <a:t>窗口中创建</a:t>
            </a:r>
            <a:r>
              <a:rPr lang="en-US" altLang="zh-CN" dirty="0" smtClean="0"/>
              <a:t>subplot</a:t>
            </a:r>
            <a:r>
              <a:rPr lang="zh-CN" altLang="en-US" dirty="0" smtClean="0"/>
              <a:t>，在</a:t>
            </a:r>
            <a:r>
              <a:rPr lang="en-US" altLang="zh-CN" dirty="0" smtClean="0"/>
              <a:t>subplot</a:t>
            </a:r>
            <a:r>
              <a:rPr lang="zh-CN" altLang="en-US" dirty="0" smtClean="0"/>
              <a:t>上面绘图。</a:t>
            </a:r>
            <a:endParaRPr lang="en-US" altLang="zh-CN" dirty="0" smtClean="0"/>
          </a:p>
          <a:p>
            <a:r>
              <a:rPr lang="zh-CN" altLang="en-US" dirty="0" smtClean="0"/>
              <a:t>利用</a:t>
            </a:r>
            <a:r>
              <a:rPr lang="en-US" altLang="zh-CN" dirty="0" smtClean="0"/>
              <a:t>figure</a:t>
            </a:r>
            <a:r>
              <a:rPr lang="zh-CN" altLang="en-US" dirty="0" smtClean="0"/>
              <a:t>对象的</a:t>
            </a:r>
            <a:r>
              <a:rPr lang="en-US" altLang="zh-CN" dirty="0" err="1" smtClean="0"/>
              <a:t>add_subplot</a:t>
            </a:r>
            <a:r>
              <a:rPr lang="zh-CN" altLang="en-US" dirty="0"/>
              <a:t>方法</a:t>
            </a:r>
            <a:r>
              <a:rPr lang="zh-CN" altLang="en-US" dirty="0" smtClean="0"/>
              <a:t>可以创建</a:t>
            </a:r>
            <a:r>
              <a:rPr lang="en-US" altLang="zh-CN" dirty="0"/>
              <a:t>subplot</a:t>
            </a:r>
            <a:r>
              <a:rPr lang="zh-CN" altLang="en-US" dirty="0" smtClean="0"/>
              <a:t>，该</a:t>
            </a:r>
            <a:r>
              <a:rPr lang="zh-CN" altLang="en-US" dirty="0"/>
              <a:t>方法</a:t>
            </a:r>
            <a:r>
              <a:rPr lang="zh-CN" altLang="en-US" dirty="0" smtClean="0"/>
              <a:t>是把</a:t>
            </a:r>
            <a:r>
              <a:rPr lang="en-US" altLang="zh-CN" dirty="0" smtClean="0"/>
              <a:t>figure</a:t>
            </a:r>
            <a:r>
              <a:rPr lang="zh-CN" altLang="en-US" dirty="0" smtClean="0"/>
              <a:t>窗口分成</a:t>
            </a:r>
            <a:r>
              <a:rPr lang="en-US" altLang="zh-CN" dirty="0" smtClean="0"/>
              <a:t>m</a:t>
            </a:r>
            <a:r>
              <a:rPr lang="zh-CN" altLang="en-US" dirty="0" smtClean="0"/>
              <a:t>*</a:t>
            </a:r>
            <a:r>
              <a:rPr lang="en-US" altLang="zh-CN" dirty="0" smtClean="0"/>
              <a:t>n</a:t>
            </a:r>
            <a:r>
              <a:rPr lang="zh-CN" altLang="en-US" dirty="0" smtClean="0"/>
              <a:t>个区域，然后在其中的一个区域创建</a:t>
            </a:r>
            <a:r>
              <a:rPr lang="en-US" altLang="zh-CN" dirty="0" smtClean="0"/>
              <a:t>subplot</a:t>
            </a:r>
            <a:r>
              <a:rPr lang="zh-CN" altLang="en-US" dirty="0" smtClean="0"/>
              <a:t>。该</a:t>
            </a:r>
            <a:r>
              <a:rPr lang="zh-CN" altLang="en-US" dirty="0"/>
              <a:t>方法</a:t>
            </a:r>
            <a:r>
              <a:rPr lang="zh-CN" altLang="en-US" dirty="0" smtClean="0"/>
              <a:t>有三个参数：</a:t>
            </a:r>
            <a:r>
              <a:rPr lang="en-US" altLang="zh-CN" dirty="0" err="1" smtClean="0"/>
              <a:t>numRows</a:t>
            </a:r>
            <a:r>
              <a:rPr lang="zh-CN" altLang="en-US" dirty="0" smtClean="0"/>
              <a:t>、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numCols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plotNum</a:t>
            </a:r>
            <a:r>
              <a:rPr lang="zh-CN" altLang="en-US" dirty="0" smtClean="0"/>
              <a:t>。</a:t>
            </a:r>
            <a:r>
              <a:rPr lang="en-US" altLang="zh-CN" dirty="0" err="1" smtClean="0"/>
              <a:t>add_subplot</a:t>
            </a:r>
            <a:r>
              <a:rPr lang="zh-CN" altLang="en-US" dirty="0"/>
              <a:t>方法</a:t>
            </a:r>
            <a:r>
              <a:rPr lang="zh-CN" altLang="en-US" dirty="0" smtClean="0"/>
              <a:t>返回的对象是</a:t>
            </a:r>
            <a:r>
              <a:rPr lang="en-US" altLang="zh-CN" dirty="0" err="1" smtClean="0"/>
              <a:t>AxesSubplot</a:t>
            </a:r>
            <a:r>
              <a:rPr lang="zh-CN" altLang="en-US" dirty="0" smtClean="0"/>
              <a:t>对象。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006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13" y="747713"/>
            <a:ext cx="6353175" cy="536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99190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利用</a:t>
            </a:r>
            <a:r>
              <a:rPr lang="en-US" altLang="zh-CN" dirty="0" err="1" smtClean="0"/>
              <a:t>pyplot</a:t>
            </a:r>
            <a:r>
              <a:rPr lang="zh-CN" altLang="en-US" dirty="0" smtClean="0"/>
              <a:t>模块中的</a:t>
            </a:r>
            <a:r>
              <a:rPr lang="en-US" altLang="zh-CN" dirty="0" smtClean="0"/>
              <a:t>plot</a:t>
            </a:r>
            <a:r>
              <a:rPr lang="zh-CN" altLang="en-US" dirty="0" smtClean="0"/>
              <a:t>函数可以在当前</a:t>
            </a:r>
            <a:r>
              <a:rPr lang="en-US" altLang="zh-CN" dirty="0" smtClean="0"/>
              <a:t>subplot</a:t>
            </a:r>
            <a:r>
              <a:rPr lang="zh-CN" altLang="en-US" dirty="0" smtClean="0"/>
              <a:t>（如果没有则创建一个）上绘制图形。也可以直接利用</a:t>
            </a:r>
            <a:r>
              <a:rPr lang="en-US" altLang="zh-CN" dirty="0" err="1"/>
              <a:t>AxesSubplot</a:t>
            </a:r>
            <a:r>
              <a:rPr lang="zh-CN" altLang="en-US" dirty="0" smtClean="0"/>
              <a:t>对象在该对象上绘制图形。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156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525347"/>
              </p:ext>
            </p:extLst>
          </p:nvPr>
        </p:nvGraphicFramePr>
        <p:xfrm>
          <a:off x="611560" y="2060848"/>
          <a:ext cx="7992888" cy="3568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0"/>
                <a:gridCol w="5112568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111017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figure(</a:t>
                      </a:r>
                      <a:r>
                        <a:rPr lang="en-US" altLang="zh-CN" dirty="0" err="1" smtClean="0"/>
                        <a:t>num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figsize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en-US" altLang="zh-CN" baseline="0" dirty="0" smtClean="0"/>
                        <a:t> </a:t>
                      </a:r>
                      <a:r>
                        <a:rPr lang="en-US" altLang="zh-CN" dirty="0" smtClean="0"/>
                        <a:t>dpi, </a:t>
                      </a:r>
                      <a:r>
                        <a:rPr lang="en-US" altLang="zh-CN" dirty="0" err="1" smtClean="0"/>
                        <a:t>facecolor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edgecolor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产生并返回一个新的</a:t>
                      </a:r>
                      <a:r>
                        <a:rPr lang="en-US" altLang="zh-CN" dirty="0" smtClean="0"/>
                        <a:t>figure</a:t>
                      </a:r>
                      <a:r>
                        <a:rPr lang="zh-CN" altLang="en-US" dirty="0" smtClean="0"/>
                        <a:t>对象，</a:t>
                      </a:r>
                      <a:r>
                        <a:rPr lang="en-US" altLang="zh-CN" dirty="0" err="1" smtClean="0"/>
                        <a:t>num</a:t>
                      </a:r>
                      <a:r>
                        <a:rPr lang="zh-CN" altLang="en-US" dirty="0" smtClean="0"/>
                        <a:t>为</a:t>
                      </a:r>
                      <a:r>
                        <a:rPr lang="en-US" altLang="zh-CN" dirty="0" smtClean="0"/>
                        <a:t>figure</a:t>
                      </a:r>
                      <a:r>
                        <a:rPr lang="zh-CN" altLang="en-US" dirty="0" smtClean="0"/>
                        <a:t>编号，缺省情况下，从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 smtClean="0"/>
                        <a:t>开始自动递增；</a:t>
                      </a:r>
                      <a:r>
                        <a:rPr lang="en-US" altLang="zh-CN" dirty="0" err="1" smtClean="0"/>
                        <a:t>figsize</a:t>
                      </a:r>
                      <a:r>
                        <a:rPr lang="zh-CN" altLang="en-US" dirty="0" smtClean="0"/>
                        <a:t>为</a:t>
                      </a:r>
                      <a:r>
                        <a:rPr lang="en-US" altLang="zh-CN" dirty="0" smtClean="0"/>
                        <a:t>figure</a:t>
                      </a:r>
                      <a:r>
                        <a:rPr lang="zh-CN" altLang="en-US" dirty="0" smtClean="0"/>
                        <a:t>的尺寸，缺省为</a:t>
                      </a:r>
                      <a:r>
                        <a:rPr lang="en-US" altLang="zh-CN" dirty="0" smtClean="0"/>
                        <a:t>(8, 6)</a:t>
                      </a:r>
                      <a:r>
                        <a:rPr lang="zh-CN" altLang="en-US" dirty="0" smtClean="0"/>
                        <a:t>，单位为英寸；</a:t>
                      </a:r>
                      <a:r>
                        <a:rPr lang="en-US" altLang="zh-CN" dirty="0" smtClean="0"/>
                        <a:t>dpi</a:t>
                      </a:r>
                      <a:r>
                        <a:rPr lang="zh-CN" altLang="en-US" dirty="0" smtClean="0"/>
                        <a:t>为分辨率，缺省为</a:t>
                      </a:r>
                      <a:r>
                        <a:rPr lang="en-US" altLang="zh-CN" dirty="0" smtClean="0"/>
                        <a:t>80</a:t>
                      </a:r>
                      <a:r>
                        <a:rPr lang="zh-CN" altLang="en-US" dirty="0" smtClean="0"/>
                        <a:t>；</a:t>
                      </a:r>
                      <a:r>
                        <a:rPr lang="en-US" altLang="zh-CN" dirty="0" err="1" smtClean="0"/>
                        <a:t>facecolor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err="1" smtClean="0"/>
                        <a:t>edgecolor</a:t>
                      </a:r>
                      <a:r>
                        <a:rPr lang="zh-CN" altLang="en-US" dirty="0" smtClean="0"/>
                        <a:t>分别为前色和边缘色，缺省为白色和黑色。</a:t>
                      </a:r>
                      <a:endParaRPr lang="zh-CN" altLang="en-US" dirty="0"/>
                    </a:p>
                  </a:txBody>
                  <a:tcPr/>
                </a:tc>
              </a:tr>
              <a:tr h="75101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subplot(</a:t>
                      </a:r>
                      <a:r>
                        <a:rPr lang="en-US" altLang="zh-CN" dirty="0" err="1" smtClean="0"/>
                        <a:t>numRows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numCols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plotNum</a:t>
                      </a:r>
                      <a:r>
                        <a:rPr lang="en-US" altLang="zh-CN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98874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text(x, y, s, </a:t>
                      </a:r>
                      <a:r>
                        <a:rPr lang="en-US" altLang="zh-CN" dirty="0" err="1" smtClean="0"/>
                        <a:t>fontdict</a:t>
                      </a:r>
                      <a:r>
                        <a:rPr lang="en-US" altLang="zh-CN" dirty="0" smtClean="0"/>
                        <a:t>=None, </a:t>
                      </a:r>
                      <a:r>
                        <a:rPr lang="en-US" altLang="zh-CN" dirty="0" err="1" smtClean="0"/>
                        <a:t>withdash</a:t>
                      </a:r>
                      <a:r>
                        <a:rPr lang="en-US" altLang="zh-CN" dirty="0" smtClean="0"/>
                        <a:t>=False)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增加文本，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为文本放置位置，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为文本字符串，</a:t>
                      </a:r>
                      <a:r>
                        <a:rPr lang="en-US" altLang="zh-CN" dirty="0" err="1" smtClean="0"/>
                        <a:t>fontdict</a:t>
                      </a:r>
                      <a:r>
                        <a:rPr lang="zh-CN" altLang="en-US" dirty="0" smtClean="0"/>
                        <a:t>为字体字典，包括</a:t>
                      </a:r>
                      <a:r>
                        <a:rPr lang="en-US" altLang="zh-CN" dirty="0" err="1" smtClean="0"/>
                        <a:t>fontsize</a:t>
                      </a:r>
                      <a:r>
                        <a:rPr lang="zh-CN" altLang="en-US" dirty="0" smtClean="0"/>
                        <a:t>等字体属性。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833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830568"/>
              </p:ext>
            </p:extLst>
          </p:nvPr>
        </p:nvGraphicFramePr>
        <p:xfrm>
          <a:off x="467544" y="1052736"/>
          <a:ext cx="7992888" cy="5156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0"/>
                <a:gridCol w="5112568"/>
              </a:tblGrid>
              <a:tr h="45023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0189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plot(</a:t>
                      </a:r>
                      <a:r>
                        <a:rPr lang="en-US" altLang="zh-CN" dirty="0" err="1" smtClean="0"/>
                        <a:t>x,y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序列的线图或点图，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的缺省值为</a:t>
                      </a:r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n-1</a:t>
                      </a:r>
                      <a:r>
                        <a:rPr lang="zh-CN" altLang="en-US" dirty="0" smtClean="0"/>
                        <a:t>的序列，可以定义符号样式和颜色，如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表示用蓝色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circle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符号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936104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hist</a:t>
                      </a:r>
                      <a:r>
                        <a:rPr lang="en-US" altLang="zh-CN" dirty="0" smtClean="0"/>
                        <a:t>(x)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序列的直方图，可以定义直方图的分级数</a:t>
                      </a:r>
                      <a:r>
                        <a:rPr lang="en-US" altLang="zh-CN" dirty="0" smtClean="0"/>
                        <a:t>bins</a:t>
                      </a:r>
                      <a:r>
                        <a:rPr lang="zh-CN" altLang="en-US" dirty="0" smtClean="0"/>
                        <a:t>（缺省为</a:t>
                      </a:r>
                      <a:r>
                        <a:rPr lang="en-US" altLang="zh-CN" dirty="0" smtClean="0"/>
                        <a:t>10</a:t>
                      </a:r>
                      <a:r>
                        <a:rPr lang="zh-CN" altLang="en-US" dirty="0" smtClean="0"/>
                        <a:t>）、是否累计</a:t>
                      </a:r>
                      <a:r>
                        <a:rPr lang="en-US" altLang="zh-CN" dirty="0" smtClean="0"/>
                        <a:t>cumulative</a:t>
                      </a:r>
                      <a:r>
                        <a:rPr lang="zh-CN" altLang="en-US" dirty="0" smtClean="0"/>
                        <a:t>（缺省为</a:t>
                      </a:r>
                      <a:r>
                        <a:rPr lang="en-US" altLang="zh-CN" dirty="0" smtClean="0"/>
                        <a:t>False</a:t>
                      </a:r>
                      <a:r>
                        <a:rPr lang="zh-CN" altLang="en-US" dirty="0" smtClean="0"/>
                        <a:t>）、定向</a:t>
                      </a:r>
                      <a:r>
                        <a:rPr lang="en-US" altLang="zh-CN" dirty="0" smtClean="0"/>
                        <a:t>orientation</a:t>
                      </a:r>
                      <a:r>
                        <a:rPr lang="zh-CN" altLang="en-US" dirty="0" smtClean="0"/>
                        <a:t>（缺省为</a:t>
                      </a:r>
                      <a:r>
                        <a:rPr lang="en-US" altLang="zh-CN" dirty="0" smtClean="0"/>
                        <a:t>vertical</a:t>
                      </a:r>
                      <a:r>
                        <a:rPr lang="zh-CN" altLang="en-US" dirty="0" smtClean="0"/>
                        <a:t>）等属性。</a:t>
                      </a:r>
                      <a:r>
                        <a:rPr lang="en-US" altLang="zh-CN" dirty="0" smtClean="0"/>
                        <a:t> </a:t>
                      </a:r>
                      <a:endParaRPr lang="zh-CN" altLang="en-US" dirty="0"/>
                    </a:p>
                  </a:txBody>
                  <a:tcPr/>
                </a:tc>
              </a:tr>
              <a:tr h="9361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bar(left, height, width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bottom)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绘制柱状图，</a:t>
                      </a:r>
                      <a:r>
                        <a:rPr lang="en-US" altLang="zh-CN" dirty="0" smtClean="0"/>
                        <a:t>left, height, width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bottom</a:t>
                      </a:r>
                      <a:r>
                        <a:rPr lang="zh-CN" altLang="en-US" dirty="0" smtClean="0"/>
                        <a:t>分别是柱的左侧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坐标、高度、宽度以及底部的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坐标，可以是标量值或序列，返回值是</a:t>
                      </a:r>
                      <a:r>
                        <a:rPr lang="en-US" altLang="zh-CN" dirty="0" smtClean="0"/>
                        <a:t>Rectangle</a:t>
                      </a:r>
                      <a:r>
                        <a:rPr lang="zh-CN" altLang="en-US" dirty="0" smtClean="0"/>
                        <a:t>参数列表。</a:t>
                      </a:r>
                    </a:p>
                  </a:txBody>
                  <a:tcPr/>
                </a:tc>
              </a:tr>
              <a:tr h="95987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hlines</a:t>
                      </a:r>
                      <a:r>
                        <a:rPr lang="en-US" altLang="zh-CN" dirty="0" smtClean="0"/>
                        <a:t>(y, </a:t>
                      </a:r>
                      <a:r>
                        <a:rPr lang="en-US" altLang="zh-CN" dirty="0" err="1" smtClean="0"/>
                        <a:t>xmin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xmax</a:t>
                      </a:r>
                      <a:r>
                        <a:rPr lang="en-US" altLang="zh-CN" dirty="0" smtClean="0"/>
                        <a:t>, colors='k', </a:t>
                      </a:r>
                      <a:r>
                        <a:rPr lang="en-US" altLang="zh-CN" dirty="0" err="1" smtClean="0"/>
                        <a:t>linestyles</a:t>
                      </a:r>
                      <a:r>
                        <a:rPr lang="en-US" altLang="zh-CN" dirty="0" smtClean="0"/>
                        <a:t>='solid', label='')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序列的水平线，</a:t>
                      </a:r>
                      <a:r>
                        <a:rPr lang="en-US" altLang="zh-CN" dirty="0" err="1" smtClean="0"/>
                        <a:t>xmin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err="1" smtClean="0"/>
                        <a:t>xmax</a:t>
                      </a:r>
                      <a:r>
                        <a:rPr lang="zh-CN" altLang="en-US" dirty="0" smtClean="0"/>
                        <a:t>为每条水平线的最小、最大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值，可以设置</a:t>
                      </a:r>
                      <a:r>
                        <a:rPr lang="en-US" altLang="zh-CN" dirty="0" smtClean="0"/>
                        <a:t>color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err="1" smtClean="0"/>
                        <a:t>linestyles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label</a:t>
                      </a:r>
                      <a:r>
                        <a:rPr lang="zh-CN" altLang="en-US" dirty="0" smtClean="0"/>
                        <a:t>等属性。</a:t>
                      </a:r>
                    </a:p>
                  </a:txBody>
                  <a:tcPr/>
                </a:tc>
              </a:tr>
              <a:tr h="95987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vlines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(x,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ymin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ymax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colors='k',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linestyles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='solid', label='')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序列的垂直线，参数同</a:t>
                      </a:r>
                      <a:r>
                        <a:rPr lang="en-US" altLang="zh-CN" dirty="0" err="1" smtClean="0"/>
                        <a:t>hlines</a:t>
                      </a:r>
                      <a:r>
                        <a:rPr lang="en-US" altLang="zh-CN" dirty="0" smtClean="0"/>
                        <a:t>()</a:t>
                      </a:r>
                      <a:r>
                        <a:rPr lang="zh-CN" altLang="en-US" dirty="0" smtClean="0"/>
                        <a:t>。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411760" y="476671"/>
            <a:ext cx="4214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/>
              <a:t>pyplot</a:t>
            </a:r>
            <a:r>
              <a:rPr lang="zh-CN" altLang="en-US" sz="2400" dirty="0"/>
              <a:t>模块中</a:t>
            </a:r>
            <a:r>
              <a:rPr lang="zh-CN" altLang="en-US" sz="2400" dirty="0" smtClean="0"/>
              <a:t>的</a:t>
            </a:r>
            <a:r>
              <a:rPr lang="zh-CN" altLang="en-US" sz="2400" dirty="0"/>
              <a:t>绘图</a:t>
            </a:r>
            <a:r>
              <a:rPr lang="zh-CN" altLang="en-US" sz="2400" dirty="0" smtClean="0"/>
              <a:t>函数（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8551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9311829"/>
              </p:ext>
            </p:extLst>
          </p:nvPr>
        </p:nvGraphicFramePr>
        <p:xfrm>
          <a:off x="467544" y="908720"/>
          <a:ext cx="7992888" cy="498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0"/>
                <a:gridCol w="5112568"/>
              </a:tblGrid>
              <a:tr h="45023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018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pie(x)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序列的饼图，可以设置每个切片的颜色、标注、与中心点的偏移等属性。</a:t>
                      </a:r>
                      <a:endParaRPr lang="zh-CN" altLang="en-US" dirty="0"/>
                    </a:p>
                  </a:txBody>
                  <a:tcPr/>
                </a:tc>
              </a:tr>
              <a:tr h="93610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scatter(x, y)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绘制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序列的线图或点图，可以定义点的大小、颜色、样式等属性。</a:t>
                      </a:r>
                      <a:endParaRPr lang="zh-CN" altLang="en-US" dirty="0"/>
                    </a:p>
                  </a:txBody>
                  <a:tcPr/>
                </a:tc>
              </a:tr>
              <a:tr h="959872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959872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24872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514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411760" y="476671"/>
            <a:ext cx="4214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/>
              <a:t>pyplot</a:t>
            </a:r>
            <a:r>
              <a:rPr lang="zh-CN" altLang="en-US" sz="2400" dirty="0"/>
              <a:t>模块中</a:t>
            </a:r>
            <a:r>
              <a:rPr lang="zh-CN" altLang="en-US" sz="2400" dirty="0" smtClean="0"/>
              <a:t>的</a:t>
            </a:r>
            <a:r>
              <a:rPr lang="zh-CN" altLang="en-US" sz="2400" dirty="0"/>
              <a:t>绘图</a:t>
            </a:r>
            <a:r>
              <a:rPr lang="zh-CN" altLang="en-US" sz="2400" dirty="0" smtClean="0"/>
              <a:t>函数（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2984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476672"/>
            <a:ext cx="6315075" cy="536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915816" y="5993468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plt.plot</a:t>
            </a:r>
            <a:r>
              <a:rPr lang="en-US" altLang="zh-CN" dirty="0"/>
              <a:t>([1,2,3,4,5],[6,3,4,5,9])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760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938" y="548680"/>
            <a:ext cx="6334125" cy="535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843808" y="6021288"/>
            <a:ext cx="3384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plt.plot</a:t>
            </a:r>
            <a:r>
              <a:rPr lang="en-US" altLang="zh-CN" dirty="0"/>
              <a:t>([1,2,3,4,5],[6,3,4,5,9],'</a:t>
            </a:r>
            <a:r>
              <a:rPr lang="en-US" altLang="zh-CN" dirty="0" err="1"/>
              <a:t>bo</a:t>
            </a:r>
            <a:r>
              <a:rPr lang="en-US" altLang="zh-CN" dirty="0"/>
              <a:t>')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098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750" y="2924944"/>
            <a:ext cx="2914650" cy="244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121" y="260648"/>
            <a:ext cx="2886075" cy="244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937" y="2924944"/>
            <a:ext cx="291465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1331640" y="5733256"/>
            <a:ext cx="66247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按</a:t>
            </a:r>
            <a:r>
              <a:rPr lang="en-US" altLang="zh-CN" sz="2400" dirty="0" smtClean="0"/>
              <a:t>Alt+/</a:t>
            </a:r>
            <a:r>
              <a:rPr lang="zh-CN" altLang="en-US" sz="2400" dirty="0" smtClean="0"/>
              <a:t>，匹配已有名字进行补全，如有多个匹配，</a:t>
            </a:r>
            <a:r>
              <a:rPr lang="en-US" altLang="zh-CN" sz="2400" dirty="0"/>
              <a:t> </a:t>
            </a:r>
            <a:r>
              <a:rPr lang="zh-CN" altLang="en-US" sz="2400" dirty="0" smtClean="0"/>
              <a:t>每按一次</a:t>
            </a:r>
            <a:r>
              <a:rPr lang="en-US" altLang="zh-CN" sz="2400" dirty="0" smtClean="0"/>
              <a:t>Alt</a:t>
            </a:r>
            <a:r>
              <a:rPr lang="en-US" altLang="zh-CN" sz="2400" dirty="0"/>
              <a:t>+/</a:t>
            </a:r>
            <a:r>
              <a:rPr lang="zh-CN" altLang="en-US" sz="2400" dirty="0" smtClean="0"/>
              <a:t>，显示另一个匹配。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8667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32656"/>
            <a:ext cx="6171059" cy="5212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051720" y="551723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x = []</a:t>
            </a:r>
          </a:p>
          <a:p>
            <a:r>
              <a:rPr lang="en-US" altLang="zh-CN" dirty="0"/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 in range(1,101):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x.append</a:t>
            </a:r>
            <a:r>
              <a:rPr lang="en-US" altLang="zh-CN" dirty="0"/>
              <a:t>(</a:t>
            </a:r>
            <a:r>
              <a:rPr lang="en-US" altLang="zh-CN" dirty="0" err="1"/>
              <a:t>random.randint</a:t>
            </a:r>
            <a:r>
              <a:rPr lang="en-US" altLang="zh-CN" dirty="0"/>
              <a:t>(0, 100))</a:t>
            </a:r>
          </a:p>
          <a:p>
            <a:r>
              <a:rPr lang="en-US" altLang="zh-CN" dirty="0" err="1"/>
              <a:t>plt.hist</a:t>
            </a:r>
            <a:r>
              <a:rPr lang="en-US" altLang="zh-CN" dirty="0"/>
              <a:t>(</a:t>
            </a:r>
            <a:r>
              <a:rPr lang="en-US" altLang="zh-CN" dirty="0" err="1"/>
              <a:t>x,bins</a:t>
            </a:r>
            <a:r>
              <a:rPr lang="en-US" altLang="zh-CN" dirty="0"/>
              <a:t>=10)</a:t>
            </a:r>
          </a:p>
        </p:txBody>
      </p:sp>
    </p:spTree>
    <p:extLst>
      <p:ext uri="{BB962C8B-B14F-4D97-AF65-F5344CB8AC3E}">
        <p14:creationId xmlns:p14="http://schemas.microsoft.com/office/powerpoint/2010/main" val="30996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404664"/>
            <a:ext cx="6343650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835696" y="5879013"/>
            <a:ext cx="56886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plt.bar</a:t>
            </a:r>
            <a:r>
              <a:rPr lang="en-US" altLang="zh-CN" dirty="0"/>
              <a:t>([1,2,3],[87,65,34],width=0.5,color="r")</a:t>
            </a:r>
          </a:p>
          <a:p>
            <a:r>
              <a:rPr lang="en-US" altLang="zh-CN" dirty="0" err="1"/>
              <a:t>plt.bar</a:t>
            </a:r>
            <a:r>
              <a:rPr lang="en-US" altLang="zh-CN" dirty="0"/>
              <a:t>([1.5,2.5,3.5],[93,74,50],width=0.5,color="b")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023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955" y="476672"/>
            <a:ext cx="6362700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533080" y="6021288"/>
            <a:ext cx="41482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plt.vlines</a:t>
            </a:r>
            <a:r>
              <a:rPr lang="en-US" altLang="zh-CN" dirty="0"/>
              <a:t>([1.2,1.4,2.3,6.5,8.8,2.3,5.6], 0, 1)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13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177" y="476672"/>
            <a:ext cx="6353175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555776" y="6021288"/>
            <a:ext cx="4289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plt.pie</a:t>
            </a:r>
            <a:r>
              <a:rPr lang="en-US" altLang="zh-CN" dirty="0"/>
              <a:t>([3,2,9,5],[0,0,0.2,0],["</a:t>
            </a:r>
            <a:r>
              <a:rPr lang="en-US" altLang="zh-CN" dirty="0" err="1"/>
              <a:t>a","b","c","d</a:t>
            </a:r>
            <a:r>
              <a:rPr lang="en-US" altLang="zh-CN" dirty="0"/>
              <a:t>"])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410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49585"/>
              </p:ext>
            </p:extLst>
          </p:nvPr>
        </p:nvGraphicFramePr>
        <p:xfrm>
          <a:off x="467544" y="1772816"/>
          <a:ext cx="7992888" cy="3999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8272"/>
                <a:gridCol w="5544616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函数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143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xlabel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(s),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ylabel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(s)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增加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y</a:t>
                      </a:r>
                      <a:r>
                        <a:rPr lang="zh-CN" altLang="en-US" dirty="0" smtClean="0"/>
                        <a:t>）轴的标注，可以设置字体属性，如</a:t>
                      </a:r>
                      <a:r>
                        <a:rPr lang="en-US" altLang="zh-CN" dirty="0" err="1" smtClean="0"/>
                        <a:t>plt.xlabel</a:t>
                      </a:r>
                      <a:r>
                        <a:rPr lang="en-US" altLang="zh-CN" dirty="0" smtClean="0"/>
                        <a:t>("time",</a:t>
                      </a:r>
                      <a:r>
                        <a:rPr lang="en-US" altLang="zh-CN" dirty="0" err="1" smtClean="0"/>
                        <a:t>fontsize</a:t>
                      </a:r>
                      <a:r>
                        <a:rPr lang="en-US" altLang="zh-CN" dirty="0" smtClean="0"/>
                        <a:t>=24)</a:t>
                      </a:r>
                      <a:endParaRPr lang="zh-CN" altLang="en-US" dirty="0"/>
                    </a:p>
                  </a:txBody>
                  <a:tcPr/>
                </a:tc>
              </a:tr>
              <a:tr h="451414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xlim,ylim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设置或返回当前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axes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的最大最小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）值，如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xmin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xmax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xlim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xlim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xmin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xmax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)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50235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xticks,yticks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设置或返回当前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axes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r>
                        <a:rPr lang="zh-CN" altLang="en-US" dirty="0" smtClean="0"/>
                        <a:t>刻度的位置和标注，如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xticks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arange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(12),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calendar.month_name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[1:13], rotation=17 )</a:t>
                      </a:r>
                      <a:endParaRPr lang="zh-CN" altLang="en-US" dirty="0"/>
                    </a:p>
                  </a:txBody>
                  <a:tcPr/>
                </a:tc>
              </a:tr>
              <a:tr h="450235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xticklabels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刻度标签</a:t>
                      </a:r>
                      <a:endParaRPr lang="zh-CN" altLang="en-US" dirty="0"/>
                    </a:p>
                  </a:txBody>
                  <a:tcPr/>
                </a:tc>
              </a:tr>
              <a:tr h="45023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legend()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在当前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axes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上放置图例，可以设置图例中标注字符串和图例位置，如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plt.legend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('label1', 'label2'),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='upper left')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43808" y="980728"/>
            <a:ext cx="28281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/>
              <a:t>pyplot</a:t>
            </a:r>
            <a:r>
              <a:rPr lang="zh-CN" altLang="en-US" sz="2400" dirty="0"/>
              <a:t>模块中</a:t>
            </a:r>
            <a:r>
              <a:rPr lang="zh-CN" altLang="en-US" sz="2400" dirty="0" smtClean="0"/>
              <a:t>的函数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0612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27784" y="5949280"/>
            <a:ext cx="4449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plt.legend</a:t>
            </a:r>
            <a:r>
              <a:rPr lang="en-US" altLang="zh-CN" dirty="0"/>
              <a:t>( ('label1', 'label2'), </a:t>
            </a:r>
            <a:r>
              <a:rPr lang="en-US" altLang="zh-CN" dirty="0" err="1"/>
              <a:t>loc</a:t>
            </a:r>
            <a:r>
              <a:rPr lang="en-US" altLang="zh-CN" dirty="0"/>
              <a:t>='upper left')</a:t>
            </a:r>
            <a:endParaRPr lang="zh-CN" alt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404664"/>
            <a:ext cx="634365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19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7478" y="2782669"/>
            <a:ext cx="5728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text(x, y, s, </a:t>
            </a:r>
            <a:r>
              <a:rPr lang="en-US" altLang="zh-CN" dirty="0" err="1"/>
              <a:t>fontdict</a:t>
            </a:r>
            <a:r>
              <a:rPr lang="en-US" altLang="zh-CN" dirty="0"/>
              <a:t>=None, </a:t>
            </a:r>
            <a:r>
              <a:rPr lang="en-US" altLang="zh-CN" dirty="0" err="1"/>
              <a:t>withdash</a:t>
            </a:r>
            <a:r>
              <a:rPr lang="en-US" altLang="zh-CN" dirty="0"/>
              <a:t>=False, **</a:t>
            </a:r>
            <a:r>
              <a:rPr lang="en-US" altLang="zh-CN" dirty="0" err="1"/>
              <a:t>kwargs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214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一个</a:t>
            </a:r>
            <a:r>
              <a:rPr lang="en-US" altLang="zh-CN" dirty="0"/>
              <a:t>F</a:t>
            </a:r>
            <a:r>
              <a:rPr lang="en-US" altLang="zh-CN" dirty="0" smtClean="0"/>
              <a:t>igure</a:t>
            </a:r>
            <a:r>
              <a:rPr lang="zh-CN" altLang="en-US" dirty="0" smtClean="0"/>
              <a:t>对象可以包含多个子图（</a:t>
            </a:r>
            <a:r>
              <a:rPr lang="en-US" altLang="zh-CN" dirty="0" smtClean="0"/>
              <a:t>Axes</a:t>
            </a:r>
            <a:r>
              <a:rPr lang="zh-CN" altLang="en-US" dirty="0" smtClean="0"/>
              <a:t>），在</a:t>
            </a:r>
            <a:r>
              <a:rPr lang="en-US" altLang="zh-CN" dirty="0" err="1" smtClean="0"/>
              <a:t>matplotlib</a:t>
            </a:r>
            <a:r>
              <a:rPr lang="zh-CN" altLang="en-US" dirty="0" smtClean="0"/>
              <a:t>中，用</a:t>
            </a:r>
            <a:r>
              <a:rPr lang="en-US" altLang="zh-CN" dirty="0" smtClean="0"/>
              <a:t>Axes</a:t>
            </a:r>
            <a:r>
              <a:rPr lang="zh-CN" altLang="en-US" dirty="0" smtClean="0"/>
              <a:t>对象表示一个绘图区域（子图）。</a:t>
            </a:r>
            <a:endParaRPr lang="en-US" altLang="zh-CN" dirty="0" smtClean="0"/>
          </a:p>
          <a:p>
            <a:r>
              <a:rPr lang="zh-CN" altLang="en-US" dirty="0" smtClean="0"/>
              <a:t>图表的整个绘图区域被等分成</a:t>
            </a:r>
            <a:r>
              <a:rPr lang="en-US" altLang="zh-CN" dirty="0" err="1" smtClean="0"/>
              <a:t>numRows</a:t>
            </a:r>
            <a:r>
              <a:rPr lang="zh-CN" altLang="en-US" dirty="0" smtClean="0"/>
              <a:t>行和</a:t>
            </a:r>
            <a:r>
              <a:rPr lang="en-US" altLang="zh-CN" dirty="0" err="1" smtClean="0"/>
              <a:t>numCols</a:t>
            </a:r>
            <a:r>
              <a:rPr lang="zh-CN" altLang="en-US" dirty="0" smtClean="0"/>
              <a:t>列，然后从左到右、从上到下的顺序对每个区域进行编号，左上区域的编号为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3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79402"/>
            <a:ext cx="8229600" cy="1038235"/>
          </a:xfrm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读写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Excel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安装软件没有提供读写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文件的功能，但可以从网上下载专门用于读写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文件的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包：</a:t>
            </a:r>
            <a:r>
              <a:rPr lang="en-US" altLang="zh-CN" dirty="0" err="1" smtClean="0"/>
              <a:t>xlrd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xlwt</a:t>
            </a:r>
            <a:r>
              <a:rPr lang="zh-CN" altLang="en-US" dirty="0" smtClean="0"/>
              <a:t>。把</a:t>
            </a:r>
            <a:r>
              <a:rPr lang="en-US" altLang="zh-CN" dirty="0" err="1"/>
              <a:t>xlrd</a:t>
            </a:r>
            <a:r>
              <a:rPr lang="zh-CN" altLang="en-US" dirty="0"/>
              <a:t>和</a:t>
            </a:r>
            <a:r>
              <a:rPr lang="en-US" altLang="zh-CN" dirty="0" err="1" smtClean="0"/>
              <a:t>xlwt</a:t>
            </a:r>
            <a:r>
              <a:rPr lang="zh-CN" altLang="en-US" dirty="0" smtClean="0"/>
              <a:t>整个文件夹拷贝到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文件夹中的</a:t>
            </a:r>
            <a:r>
              <a:rPr lang="en-US" altLang="zh-CN" dirty="0" smtClean="0"/>
              <a:t>site-packages</a:t>
            </a:r>
            <a:r>
              <a:rPr lang="zh-CN" altLang="en-US" dirty="0" smtClean="0"/>
              <a:t>目录中，即可使用。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379403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9592" y="4581128"/>
            <a:ext cx="7272808" cy="132343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/>
              <a:t>Xlrd</a:t>
            </a:r>
            <a:r>
              <a:rPr lang="zh-CN" altLang="en-US" sz="2000" dirty="0" smtClean="0"/>
              <a:t>库的下载地址：</a:t>
            </a:r>
            <a:r>
              <a:rPr lang="en-US" altLang="zh-CN" sz="2000" dirty="0" smtClean="0">
                <a:hlinkClick r:id="rId2"/>
              </a:rPr>
              <a:t>http://pypi.python.org/pypi/xlrd</a:t>
            </a:r>
            <a:endParaRPr lang="en-US" altLang="zh-CN" sz="2000" dirty="0" smtClean="0"/>
          </a:p>
          <a:p>
            <a:r>
              <a:rPr lang="en-US" altLang="zh-CN" sz="2000" dirty="0" err="1" smtClean="0"/>
              <a:t>Xlwt</a:t>
            </a:r>
            <a:r>
              <a:rPr lang="zh-CN" altLang="en-US" sz="2000" dirty="0" smtClean="0"/>
              <a:t>库</a:t>
            </a:r>
            <a:r>
              <a:rPr lang="zh-CN" altLang="en-US" sz="2000" dirty="0"/>
              <a:t>的下载地址：</a:t>
            </a:r>
            <a:r>
              <a:rPr lang="en-US" altLang="zh-CN" sz="2000" dirty="0">
                <a:hlinkClick r:id="rId3"/>
              </a:rPr>
              <a:t>http://</a:t>
            </a:r>
            <a:r>
              <a:rPr lang="en-US" altLang="zh-CN" sz="2000" dirty="0" smtClean="0">
                <a:hlinkClick r:id="rId3"/>
              </a:rPr>
              <a:t>pypi.python.org/pypi/xlwt</a:t>
            </a:r>
            <a:endParaRPr lang="en-US" altLang="zh-CN" sz="2000" dirty="0" smtClean="0"/>
          </a:p>
          <a:p>
            <a:r>
              <a:rPr lang="en-US" altLang="zh-CN" sz="2000" dirty="0" err="1" smtClean="0"/>
              <a:t>Xlutils</a:t>
            </a:r>
            <a:r>
              <a:rPr lang="zh-CN" altLang="en-US" sz="2000" dirty="0" smtClean="0"/>
              <a:t>库</a:t>
            </a:r>
            <a:r>
              <a:rPr lang="zh-CN" altLang="en-US" sz="2000" dirty="0"/>
              <a:t>的下载地址：</a:t>
            </a:r>
            <a:r>
              <a:rPr lang="en-US" altLang="zh-CN" sz="2000" dirty="0">
                <a:hlinkClick r:id="rId4"/>
              </a:rPr>
              <a:t>http://</a:t>
            </a:r>
            <a:r>
              <a:rPr lang="en-US" altLang="zh-CN" sz="2000" dirty="0" smtClean="0">
                <a:hlinkClick r:id="rId4"/>
              </a:rPr>
              <a:t>pypi.python.org/pypi/xlutils</a:t>
            </a:r>
            <a:endParaRPr lang="en-US" altLang="zh-CN" sz="2000" dirty="0" smtClean="0"/>
          </a:p>
          <a:p>
            <a:r>
              <a:rPr lang="zh-CN" altLang="en-US" sz="2000" dirty="0" smtClean="0"/>
              <a:t>英文帮助文档：</a:t>
            </a:r>
            <a:r>
              <a:rPr lang="en-US" altLang="zh-CN" sz="2000" dirty="0" smtClean="0">
                <a:hlinkClick r:id="rId5"/>
              </a:rPr>
              <a:t>http://www.python-excel.org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945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r>
              <a:rPr lang="zh-CN" altLang="en-US" dirty="0" smtClean="0"/>
              <a:t>写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smtClean="0"/>
              <a:t>Workbook()</a:t>
            </a:r>
            <a:r>
              <a:rPr lang="zh-CN" altLang="en-US" dirty="0" smtClean="0"/>
              <a:t>创建一个新的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文件（返回</a:t>
            </a:r>
            <a:r>
              <a:rPr lang="en-US" altLang="zh-CN" dirty="0" smtClean="0"/>
              <a:t>Workbook</a:t>
            </a:r>
            <a:r>
              <a:rPr lang="zh-CN" altLang="en-US" dirty="0" smtClean="0"/>
              <a:t>对象）。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smtClean="0"/>
              <a:t>Workbook</a:t>
            </a:r>
            <a:r>
              <a:rPr lang="zh-CN" altLang="en-US" dirty="0" smtClean="0"/>
              <a:t>对象的</a:t>
            </a:r>
            <a:r>
              <a:rPr lang="en-US" altLang="zh-CN" dirty="0" err="1" smtClean="0"/>
              <a:t>add_sheet</a:t>
            </a:r>
            <a:r>
              <a:rPr lang="en-US" altLang="zh-CN" dirty="0" smtClean="0"/>
              <a:t>(“</a:t>
            </a:r>
            <a:r>
              <a:rPr lang="en-US" altLang="zh-CN" dirty="0" err="1" smtClean="0"/>
              <a:t>sheet_name</a:t>
            </a:r>
            <a:r>
              <a:rPr lang="en-US" altLang="zh-CN" dirty="0" smtClean="0"/>
              <a:t>”)</a:t>
            </a:r>
            <a:r>
              <a:rPr lang="zh-CN" altLang="en-US" dirty="0" smtClean="0"/>
              <a:t>增加一个新表（返回</a:t>
            </a:r>
            <a:r>
              <a:rPr lang="en-US" altLang="zh-CN" dirty="0" err="1" smtClean="0"/>
              <a:t>WorkSheet</a:t>
            </a:r>
            <a:r>
              <a:rPr lang="zh-CN" altLang="en-US" dirty="0" smtClean="0"/>
              <a:t>对象）。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err="1" smtClean="0"/>
              <a:t>WorkSheet.row</a:t>
            </a:r>
            <a:r>
              <a:rPr lang="en-US" altLang="zh-CN" dirty="0" smtClean="0"/>
              <a:t>()</a:t>
            </a:r>
            <a:r>
              <a:rPr lang="en-US" altLang="zh-CN" dirty="0"/>
              <a:t> 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WorkSheet.col</a:t>
            </a:r>
            <a:r>
              <a:rPr lang="en-US" altLang="zh-CN" dirty="0" smtClean="0"/>
              <a:t>()</a:t>
            </a:r>
            <a:r>
              <a:rPr lang="zh-CN" altLang="en-US" dirty="0" smtClean="0"/>
              <a:t>创建或获取工作表中的行列。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err="1" smtClean="0"/>
              <a:t>WorkSheet.write</a:t>
            </a:r>
            <a:r>
              <a:rPr lang="en-US" altLang="zh-CN" dirty="0" smtClean="0"/>
              <a:t>()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Row.write</a:t>
            </a:r>
            <a:r>
              <a:rPr lang="en-US" altLang="zh-CN" dirty="0" smtClean="0"/>
              <a:t>()</a:t>
            </a:r>
            <a:r>
              <a:rPr lang="zh-CN" altLang="en-US" dirty="0" smtClean="0"/>
              <a:t>直接写指定的单元格。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/>
              <a:t>Workbook</a:t>
            </a:r>
            <a:r>
              <a:rPr lang="zh-CN" altLang="en-US" dirty="0" smtClean="0"/>
              <a:t>对象的</a:t>
            </a:r>
            <a:r>
              <a:rPr lang="en-US" altLang="zh-CN" dirty="0" smtClean="0"/>
              <a:t>save</a:t>
            </a:r>
            <a:r>
              <a:rPr lang="zh-CN" altLang="en-US" dirty="0" smtClean="0"/>
              <a:t>方法保存文件。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252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/>
          <a:p>
            <a:r>
              <a:rPr lang="en-US" altLang="zh-CN" dirty="0"/>
              <a:t>Python </a:t>
            </a:r>
            <a:r>
              <a:rPr lang="zh-CN" altLang="en-US" dirty="0"/>
              <a:t>是</a:t>
            </a:r>
            <a:r>
              <a:rPr lang="zh-CN" altLang="en-US" dirty="0" smtClean="0"/>
              <a:t>由荷兰人吉多范罗苏姆 （</a:t>
            </a:r>
            <a:r>
              <a:rPr lang="en-US" altLang="zh-CN" dirty="0" smtClean="0"/>
              <a:t>Guido </a:t>
            </a:r>
            <a:r>
              <a:rPr lang="en-US" altLang="zh-CN" dirty="0"/>
              <a:t>van </a:t>
            </a:r>
            <a:r>
              <a:rPr lang="en-US" altLang="zh-CN" dirty="0" err="1" smtClean="0"/>
              <a:t>Rossum</a:t>
            </a:r>
            <a:r>
              <a:rPr lang="zh-CN" altLang="en-US" dirty="0" smtClean="0"/>
              <a:t>）在</a:t>
            </a:r>
            <a:r>
              <a:rPr lang="zh-CN" altLang="en-US" dirty="0"/>
              <a:t>上世纪八十年代末构想并于 </a:t>
            </a:r>
            <a:r>
              <a:rPr lang="en-US" altLang="zh-CN" dirty="0"/>
              <a:t>1991 </a:t>
            </a:r>
            <a:r>
              <a:rPr lang="zh-CN" altLang="en-US" dirty="0"/>
              <a:t>年推出的一</a:t>
            </a:r>
            <a:r>
              <a:rPr lang="zh-CN" altLang="en-US" dirty="0" smtClean="0"/>
              <a:t>种面向对象的脚本编程语言。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编程语言继承了传统编译语言的强大性和通用性，同时也借鉴了脚本和解释语言的易用性。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5289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814646"/>
              </p:ext>
            </p:extLst>
          </p:nvPr>
        </p:nvGraphicFramePr>
        <p:xfrm>
          <a:off x="971600" y="1556792"/>
          <a:ext cx="717612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1136"/>
                <a:gridCol w="39549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Indent Region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选中行右移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个空格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Dedent</a:t>
                      </a:r>
                      <a:r>
                        <a:rPr lang="en-US" altLang="zh-CN" dirty="0" smtClean="0"/>
                        <a:t> Region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选中行左移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个空格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Comment Out Region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在选中行前插入</a:t>
                      </a:r>
                      <a:r>
                        <a:rPr lang="en-US" altLang="zh-CN" dirty="0" smtClean="0"/>
                        <a:t>##</a:t>
                      </a:r>
                      <a:r>
                        <a:rPr lang="zh-CN" altLang="en-US" dirty="0" smtClean="0"/>
                        <a:t>（作为注释行）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Uncomment Region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在选中行前去除</a:t>
                      </a:r>
                      <a:r>
                        <a:rPr lang="en-US" altLang="zh-CN" dirty="0" smtClean="0"/>
                        <a:t>#</a:t>
                      </a:r>
                      <a:r>
                        <a:rPr lang="zh-CN" altLang="en-US" dirty="0" smtClean="0"/>
                        <a:t>或</a:t>
                      </a:r>
                      <a:r>
                        <a:rPr lang="en-US" altLang="zh-CN" dirty="0" smtClean="0"/>
                        <a:t>##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Tabify</a:t>
                      </a:r>
                      <a:r>
                        <a:rPr lang="en-US" altLang="zh-CN" dirty="0" smtClean="0"/>
                        <a:t> Region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设置制表符的空格数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Untabify</a:t>
                      </a:r>
                      <a:r>
                        <a:rPr lang="en-US" altLang="zh-CN" dirty="0" smtClean="0"/>
                        <a:t> Region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恢复制表符空格数的缺省设置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New Indent Width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打开对话框定义右移宽度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Format Paragraph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把多行变成一行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907704" y="980728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格式菜单（只在编辑窗口）中</a:t>
            </a:r>
            <a:r>
              <a:rPr lang="zh-CN" altLang="en-US" sz="2400" dirty="0" smtClean="0"/>
              <a:t>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1582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39552" y="332656"/>
            <a:ext cx="828092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from </a:t>
            </a:r>
            <a:r>
              <a:rPr lang="en-US" altLang="zh-CN" sz="2400" dirty="0" err="1"/>
              <a:t>xlwt</a:t>
            </a:r>
            <a:r>
              <a:rPr lang="en-US" altLang="zh-CN" sz="2400" dirty="0"/>
              <a:t> import *</a:t>
            </a:r>
          </a:p>
          <a:p>
            <a:r>
              <a:rPr lang="en-US" altLang="zh-CN" sz="2400" dirty="0"/>
              <a:t>book = Workbook()</a:t>
            </a:r>
          </a:p>
          <a:p>
            <a:r>
              <a:rPr lang="en-US" altLang="zh-CN" sz="2400" dirty="0"/>
              <a:t>sheet1 = </a:t>
            </a:r>
            <a:r>
              <a:rPr lang="en-US" altLang="zh-CN" sz="2400" dirty="0" err="1"/>
              <a:t>book.add_sheet</a:t>
            </a:r>
            <a:r>
              <a:rPr lang="en-US" altLang="zh-CN" sz="2400" dirty="0"/>
              <a:t>("test")</a:t>
            </a:r>
          </a:p>
          <a:p>
            <a:r>
              <a:rPr lang="en-US" altLang="zh-CN" sz="2400" dirty="0" smtClean="0"/>
              <a:t>row0 </a:t>
            </a:r>
            <a:r>
              <a:rPr lang="en-US" altLang="zh-CN" sz="2400" dirty="0"/>
              <a:t>= sheet1.row(0)</a:t>
            </a:r>
          </a:p>
          <a:p>
            <a:r>
              <a:rPr lang="en-US" altLang="zh-CN" sz="2400" dirty="0"/>
              <a:t>row0.write(0,"name")</a:t>
            </a:r>
          </a:p>
          <a:p>
            <a:r>
              <a:rPr lang="en-US" altLang="zh-CN" sz="2400" dirty="0"/>
              <a:t>row0.write(1,"age")</a:t>
            </a:r>
          </a:p>
          <a:p>
            <a:r>
              <a:rPr lang="en-US" altLang="zh-CN" sz="2400" dirty="0"/>
              <a:t>row0.write(2,"score")</a:t>
            </a:r>
          </a:p>
          <a:p>
            <a:r>
              <a:rPr lang="en-US" altLang="zh-CN" sz="2400" dirty="0"/>
              <a:t>students = [["Wanghong",19,89],\</a:t>
            </a:r>
          </a:p>
          <a:p>
            <a:r>
              <a:rPr lang="en-US" altLang="zh-CN" sz="2400" dirty="0"/>
              <a:t>            ["Liming",20,78],\</a:t>
            </a:r>
          </a:p>
          <a:p>
            <a:r>
              <a:rPr lang="en-US" altLang="zh-CN" sz="2400" dirty="0"/>
              <a:t>            ["Zhangjun",21,96]]</a:t>
            </a:r>
          </a:p>
          <a:p>
            <a:r>
              <a:rPr lang="en-US" altLang="zh-CN" sz="2400" dirty="0"/>
              <a:t>for </a:t>
            </a:r>
            <a:r>
              <a:rPr lang="en-US" altLang="zh-CN" sz="2400" dirty="0" err="1"/>
              <a:t>i,student</a:t>
            </a:r>
            <a:r>
              <a:rPr lang="en-US" altLang="zh-CN" sz="2400" dirty="0"/>
              <a:t> in enumerate(students):    </a:t>
            </a:r>
          </a:p>
          <a:p>
            <a:r>
              <a:rPr lang="en-US" altLang="zh-CN" sz="2400" dirty="0"/>
              <a:t>    for </a:t>
            </a:r>
            <a:r>
              <a:rPr lang="en-US" altLang="zh-CN" sz="2400" dirty="0" err="1"/>
              <a:t>j,value</a:t>
            </a:r>
            <a:r>
              <a:rPr lang="en-US" altLang="zh-CN" sz="2400" dirty="0"/>
              <a:t> in enumerate(student):</a:t>
            </a:r>
          </a:p>
          <a:p>
            <a:r>
              <a:rPr lang="en-US" altLang="zh-CN" sz="2400" dirty="0"/>
              <a:t>        sheet1.write(i+1,j,value)</a:t>
            </a:r>
          </a:p>
          <a:p>
            <a:r>
              <a:rPr lang="en-US" altLang="zh-CN" sz="2400" dirty="0" err="1"/>
              <a:t>book.save</a:t>
            </a:r>
            <a:r>
              <a:rPr lang="en-US" altLang="zh-CN" sz="2400" dirty="0"/>
              <a:t>("c:\\data\\</a:t>
            </a:r>
            <a:r>
              <a:rPr lang="en-US" altLang="zh-CN" sz="2400" dirty="0" smtClean="0"/>
              <a:t>tmp.xls</a:t>
            </a:r>
            <a:r>
              <a:rPr lang="en-US" altLang="zh-CN" sz="2400" dirty="0"/>
              <a:t>")</a:t>
            </a:r>
          </a:p>
        </p:txBody>
      </p:sp>
      <p:sp>
        <p:nvSpPr>
          <p:cNvPr id="2" name="矩形 1"/>
          <p:cNvSpPr/>
          <p:nvPr/>
        </p:nvSpPr>
        <p:spPr>
          <a:xfrm>
            <a:off x="669779" y="5886007"/>
            <a:ext cx="8150693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Enumerate</a:t>
            </a:r>
            <a:r>
              <a:rPr lang="zh-CN" altLang="en-US" sz="2400" dirty="0"/>
              <a:t>函数返回序列的枚举对象，包括索引号和对应值。</a:t>
            </a:r>
          </a:p>
        </p:txBody>
      </p:sp>
    </p:spTree>
    <p:extLst>
      <p:ext uri="{BB962C8B-B14F-4D97-AF65-F5344CB8AC3E}">
        <p14:creationId xmlns:p14="http://schemas.microsoft.com/office/powerpoint/2010/main" val="1874324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读</a:t>
            </a:r>
            <a:r>
              <a:rPr lang="en-US" altLang="zh-CN" dirty="0" smtClean="0"/>
              <a:t>Excel</a:t>
            </a:r>
            <a:r>
              <a:rPr lang="zh-CN" altLang="en-US" dirty="0"/>
              <a:t>文件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err="1" smtClean="0"/>
              <a:t>open_workbook</a:t>
            </a:r>
            <a:r>
              <a:rPr lang="en-US" altLang="zh-CN" dirty="0" smtClean="0"/>
              <a:t>()</a:t>
            </a:r>
            <a:r>
              <a:rPr lang="zh-CN" altLang="en-US" dirty="0" smtClean="0"/>
              <a:t>打开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文件，返回</a:t>
            </a:r>
            <a:r>
              <a:rPr lang="en-US" altLang="zh-CN" dirty="0"/>
              <a:t>Workbook</a:t>
            </a:r>
            <a:r>
              <a:rPr lang="zh-CN" altLang="en-US" dirty="0" smtClean="0"/>
              <a:t>对象。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/>
              <a:t>Workbook</a:t>
            </a:r>
            <a:r>
              <a:rPr lang="zh-CN" altLang="en-US" dirty="0" smtClean="0"/>
              <a:t>对象的</a:t>
            </a:r>
            <a:r>
              <a:rPr lang="en-US" altLang="zh-CN" dirty="0" smtClean="0"/>
              <a:t>sheets()[i]</a:t>
            </a:r>
            <a:r>
              <a:rPr lang="zh-CN" altLang="en-US" dirty="0" smtClean="0"/>
              <a:t>函数返回第</a:t>
            </a:r>
            <a:r>
              <a:rPr lang="en-US" altLang="zh-CN" dirty="0" smtClean="0"/>
              <a:t>i</a:t>
            </a:r>
            <a:r>
              <a:rPr lang="zh-CN" altLang="en-US" dirty="0" smtClean="0"/>
              <a:t>个工作表。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err="1" smtClean="0"/>
              <a:t>sheet.row</a:t>
            </a:r>
            <a:r>
              <a:rPr lang="en-US" altLang="zh-CN" dirty="0" smtClean="0"/>
              <a:t>(i)</a:t>
            </a:r>
            <a:r>
              <a:rPr lang="zh-CN" altLang="en-US" dirty="0" smtClean="0"/>
              <a:t>读取第</a:t>
            </a:r>
            <a:r>
              <a:rPr lang="en-US" altLang="zh-CN" dirty="0" smtClean="0"/>
              <a:t>i</a:t>
            </a:r>
            <a:r>
              <a:rPr lang="zh-CN" altLang="en-US" dirty="0" smtClean="0"/>
              <a:t>行内容。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err="1" smtClean="0"/>
              <a:t>sheet.cell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I,j</a:t>
            </a:r>
            <a:r>
              <a:rPr lang="en-US" altLang="zh-CN" dirty="0" smtClean="0"/>
              <a:t>)</a:t>
            </a:r>
            <a:r>
              <a:rPr lang="zh-CN" altLang="en-US" dirty="0" smtClean="0"/>
              <a:t>读取第</a:t>
            </a:r>
            <a:r>
              <a:rPr lang="en-US" altLang="zh-CN" dirty="0" smtClean="0"/>
              <a:t>i</a:t>
            </a:r>
            <a:r>
              <a:rPr lang="zh-CN" altLang="en-US" dirty="0" smtClean="0"/>
              <a:t>行、第</a:t>
            </a:r>
            <a:r>
              <a:rPr lang="en-US" altLang="zh-CN" dirty="0" smtClean="0"/>
              <a:t>j</a:t>
            </a:r>
            <a:r>
              <a:rPr lang="zh-CN" altLang="en-US" dirty="0" smtClean="0"/>
              <a:t>列内容。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555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379479" y="1980695"/>
            <a:ext cx="65527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from </a:t>
            </a:r>
            <a:r>
              <a:rPr lang="en-US" altLang="zh-CN" sz="2400" dirty="0" err="1"/>
              <a:t>xlrd</a:t>
            </a:r>
            <a:r>
              <a:rPr lang="en-US" altLang="zh-CN" sz="2400" dirty="0"/>
              <a:t> import *</a:t>
            </a:r>
          </a:p>
          <a:p>
            <a:r>
              <a:rPr lang="en-US" altLang="zh-CN" sz="2400" dirty="0"/>
              <a:t>book = </a:t>
            </a:r>
            <a:r>
              <a:rPr lang="en-US" altLang="zh-CN" sz="2400" dirty="0" err="1"/>
              <a:t>open_workbook</a:t>
            </a:r>
            <a:r>
              <a:rPr lang="en-US" altLang="zh-CN" sz="2400" dirty="0"/>
              <a:t>("c:\\data\\</a:t>
            </a:r>
            <a:r>
              <a:rPr lang="en-US" altLang="zh-CN" sz="2400" dirty="0" smtClean="0"/>
              <a:t>tmp.xls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/>
              <a:t>sheet1 = </a:t>
            </a:r>
            <a:r>
              <a:rPr lang="en-US" altLang="zh-CN" sz="2400" dirty="0" err="1"/>
              <a:t>book.sheets</a:t>
            </a:r>
            <a:r>
              <a:rPr lang="en-US" altLang="zh-CN" sz="2400" dirty="0"/>
              <a:t>()[0]</a:t>
            </a:r>
          </a:p>
          <a:p>
            <a:r>
              <a:rPr lang="en-US" altLang="zh-CN" sz="2400" dirty="0"/>
              <a:t>print sheet1.row(0)</a:t>
            </a:r>
          </a:p>
          <a:p>
            <a:r>
              <a:rPr lang="en-US" altLang="zh-CN" sz="2400" dirty="0"/>
              <a:t>print sheet1.cell(2,2)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2734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094957"/>
              </p:ext>
            </p:extLst>
          </p:nvPr>
        </p:nvGraphicFramePr>
        <p:xfrm>
          <a:off x="1271972" y="1412776"/>
          <a:ext cx="6096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Run Menu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在编辑窗口中运行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Python Shell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</a:t>
                      </a:r>
                      <a:r>
                        <a:rPr lang="en-US" altLang="zh-CN" dirty="0" smtClean="0"/>
                        <a:t>Python Shell</a:t>
                      </a:r>
                      <a:r>
                        <a:rPr lang="zh-CN" altLang="en-US" dirty="0" smtClean="0"/>
                        <a:t>窗口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Check Module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对模块中的句法进行检查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Run Module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运行当前文件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725759" y="692696"/>
            <a:ext cx="5222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运行菜单（只</a:t>
            </a:r>
            <a:r>
              <a:rPr lang="zh-CN" altLang="en-US" sz="2400" dirty="0" smtClean="0"/>
              <a:t>在编辑窗口</a:t>
            </a:r>
            <a:r>
              <a:rPr lang="zh-CN" altLang="en-US" sz="2400" dirty="0"/>
              <a:t>）中</a:t>
            </a:r>
            <a:r>
              <a:rPr lang="zh-CN" altLang="en-US" sz="2400" dirty="0" smtClean="0"/>
              <a:t>的命令</a:t>
            </a:r>
            <a:endParaRPr lang="zh-CN" altLang="en-US" sz="24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249205"/>
              </p:ext>
            </p:extLst>
          </p:nvPr>
        </p:nvGraphicFramePr>
        <p:xfrm>
          <a:off x="1403648" y="4293096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8272"/>
                <a:gridCol w="364772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View Last Restart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定位到上一次重新启动的位置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Restart Shell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以新环境中重新启动解释器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97767" y="3645024"/>
            <a:ext cx="5544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Shell</a:t>
            </a:r>
            <a:r>
              <a:rPr lang="zh-CN" altLang="en-US" sz="2400" dirty="0" smtClean="0"/>
              <a:t>菜单（只在</a:t>
            </a:r>
            <a:r>
              <a:rPr lang="en-US" altLang="zh-CN" sz="2400" dirty="0" smtClean="0"/>
              <a:t>Shell</a:t>
            </a:r>
            <a:r>
              <a:rPr lang="zh-CN" altLang="en-US" sz="2400" dirty="0" smtClean="0"/>
              <a:t>窗口）中的命令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804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797955"/>
              </p:ext>
            </p:extLst>
          </p:nvPr>
        </p:nvGraphicFramePr>
        <p:xfrm>
          <a:off x="827584" y="1080276"/>
          <a:ext cx="7704856" cy="2348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5236"/>
                <a:gridCol w="4889620"/>
              </a:tblGrid>
              <a:tr h="38627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4820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Go to File/Line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查找文件的插入点和行号，打开文件，显示行。</a:t>
                      </a:r>
                      <a:endParaRPr lang="zh-CN" altLang="en-US" dirty="0"/>
                    </a:p>
                  </a:txBody>
                  <a:tcPr/>
                </a:tc>
              </a:tr>
              <a:tr h="39164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Debugger (toggle)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打开或关闭调试窗口</a:t>
                      </a:r>
                      <a:endParaRPr lang="zh-CN" altLang="en-US" dirty="0"/>
                    </a:p>
                  </a:txBody>
                  <a:tcPr/>
                </a:tc>
              </a:tr>
              <a:tr h="47245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Stack Viewer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显示最后一个异常的处理器栈</a:t>
                      </a:r>
                      <a:endParaRPr lang="zh-CN" altLang="en-US" dirty="0"/>
                    </a:p>
                  </a:txBody>
                  <a:tcPr/>
                </a:tc>
              </a:tr>
              <a:tr h="65014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Auto-open Stack Viewer (toggle)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当代码运行发生错误时，自动打开异常处理器栈。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686989"/>
              </p:ext>
            </p:extLst>
          </p:nvPr>
        </p:nvGraphicFramePr>
        <p:xfrm>
          <a:off x="1572344" y="4149184"/>
          <a:ext cx="6096000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5600"/>
                <a:gridCol w="3600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91148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Configure IDLE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通过</a:t>
                      </a:r>
                      <a:r>
                        <a:rPr lang="en-US" altLang="zh-CN" dirty="0" smtClean="0"/>
                        <a:t>GUI</a:t>
                      </a:r>
                      <a:r>
                        <a:rPr lang="zh-CN" altLang="en-US" dirty="0" smtClean="0"/>
                        <a:t>配置管理器可以选择代码的字体、颜色、</a:t>
                      </a:r>
                      <a:r>
                        <a:rPr lang="en-US" altLang="zh-CN" dirty="0" err="1" smtClean="0"/>
                        <a:t>keybindings</a:t>
                      </a:r>
                      <a:r>
                        <a:rPr lang="zh-CN" altLang="en-US" dirty="0" smtClean="0"/>
                        <a:t>以及启动选择等。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Code Context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显示代码上下文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43808" y="3543399"/>
            <a:ext cx="3096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Options</a:t>
            </a:r>
            <a:r>
              <a:rPr lang="zh-CN" altLang="en-US" sz="2400" dirty="0" smtClean="0"/>
              <a:t>菜单中的命令</a:t>
            </a:r>
            <a:endParaRPr lang="zh-CN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835696" y="476672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调试菜单（只在</a:t>
            </a:r>
            <a:r>
              <a:rPr lang="en-US" altLang="zh-CN" sz="2400" dirty="0"/>
              <a:t>Shell</a:t>
            </a:r>
            <a:r>
              <a:rPr lang="zh-CN" altLang="en-US" sz="2400" dirty="0"/>
              <a:t>窗口）中</a:t>
            </a:r>
            <a:r>
              <a:rPr lang="zh-CN" altLang="en-US" sz="2400" dirty="0" smtClean="0"/>
              <a:t>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877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694936"/>
              </p:ext>
            </p:extLst>
          </p:nvPr>
        </p:nvGraphicFramePr>
        <p:xfrm>
          <a:off x="1547664" y="1124744"/>
          <a:ext cx="60960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280"/>
                <a:gridCol w="357572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Zoom Height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在配置尺寸的窗口和最大高度尺寸的窗口之间切换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其它打开窗口的名称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16678" y="694785"/>
            <a:ext cx="277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窗口</a:t>
            </a:r>
            <a:r>
              <a:rPr lang="zh-CN" altLang="en-US" sz="2400" dirty="0" smtClean="0"/>
              <a:t>菜单中的命令</a:t>
            </a:r>
            <a:endParaRPr lang="zh-CN" altLang="en-US" sz="24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850114"/>
              </p:ext>
            </p:extLst>
          </p:nvPr>
        </p:nvGraphicFramePr>
        <p:xfrm>
          <a:off x="1619672" y="336420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命令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About IDLE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版本、版权等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IDLE Readme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IDLE Help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IDLE</a:t>
                      </a:r>
                      <a:r>
                        <a:rPr lang="zh-CN" altLang="en-US" dirty="0" smtClean="0"/>
                        <a:t>帮助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Python Docs 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F1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Python</a:t>
                      </a:r>
                      <a:r>
                        <a:rPr lang="zh-CN" altLang="en-US" dirty="0" smtClean="0"/>
                        <a:t>文档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其它帮助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15816" y="2795736"/>
            <a:ext cx="277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帮助</a:t>
            </a:r>
            <a:r>
              <a:rPr lang="zh-CN" altLang="en-US" sz="2400" dirty="0" smtClean="0"/>
              <a:t>菜单中的命令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240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3808" y="476672"/>
            <a:ext cx="4176464" cy="77809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代码书写规则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语句分隔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 smtClean="0"/>
              <a:t>利用分号或换行符（括号内的换行符除外）用于一条语句的结束。以下两行代码是等价的。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  print </a:t>
            </a:r>
            <a:r>
              <a:rPr lang="en-US" altLang="zh-CN" dirty="0"/>
              <a:t>"</a:t>
            </a:r>
            <a:r>
              <a:rPr lang="en-US" altLang="zh-CN" dirty="0" err="1"/>
              <a:t>abcd</a:t>
            </a:r>
            <a:r>
              <a:rPr lang="en-US" altLang="zh-CN" dirty="0"/>
              <a:t>";</a:t>
            </a:r>
            <a:br>
              <a:rPr lang="en-US" altLang="zh-CN" dirty="0"/>
            </a:br>
            <a:r>
              <a:rPr lang="en-US" altLang="zh-CN" dirty="0" smtClean="0"/>
              <a:t>      print </a:t>
            </a:r>
            <a:r>
              <a:rPr lang="en-US" altLang="zh-CN" dirty="0"/>
              <a:t>"</a:t>
            </a:r>
            <a:r>
              <a:rPr lang="en-US" altLang="zh-CN" dirty="0" err="1"/>
              <a:t>abcd</a:t>
            </a:r>
            <a:r>
              <a:rPr lang="en-US" altLang="zh-CN" dirty="0" smtClean="0"/>
              <a:t>"</a:t>
            </a:r>
          </a:p>
          <a:p>
            <a:pPr lvl="1"/>
            <a:r>
              <a:rPr lang="zh-CN" altLang="en-US" dirty="0" smtClean="0"/>
              <a:t>利用分号分隔的简单语句可以写在同一行，如：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  <a:p>
            <a:pPr marL="457200" lvl="1" indent="0">
              <a:buNone/>
            </a:pP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763688" y="5001760"/>
            <a:ext cx="25362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x=1;y=2;print </a:t>
            </a:r>
            <a:r>
              <a:rPr lang="en-US" altLang="zh-CN" sz="2400" dirty="0" err="1"/>
              <a:t>x+y</a:t>
            </a:r>
            <a:endParaRPr lang="zh-CN" altLang="en-US" sz="2400" dirty="0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9341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zh-CN" altLang="en-US" dirty="0" smtClean="0"/>
              <a:t>语句跨行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如果</a:t>
            </a:r>
            <a:r>
              <a:rPr lang="zh-CN" altLang="en-US" dirty="0"/>
              <a:t>语句太长，一行放不下，</a:t>
            </a:r>
            <a:r>
              <a:rPr lang="en-US" altLang="zh-CN" dirty="0"/>
              <a:t>Python</a:t>
            </a:r>
            <a:r>
              <a:rPr lang="zh-CN" altLang="en-US" dirty="0" smtClean="0"/>
              <a:t>允许语句跨行。其中，括号</a:t>
            </a:r>
            <a:r>
              <a:rPr lang="zh-CN" altLang="en-US" dirty="0"/>
              <a:t>括起的表达式、</a:t>
            </a:r>
            <a:r>
              <a:rPr lang="zh-CN" altLang="en-US" dirty="0" smtClean="0"/>
              <a:t>列表以及</a:t>
            </a:r>
            <a:r>
              <a:rPr lang="zh-CN" altLang="en-US" dirty="0"/>
              <a:t>字典可以跨越任意</a:t>
            </a:r>
            <a:r>
              <a:rPr lang="zh-CN" altLang="en-US" dirty="0" smtClean="0"/>
              <a:t>行；也可以在行的最后面加</a:t>
            </a:r>
            <a:r>
              <a:rPr lang="zh-CN" altLang="en-US" dirty="0"/>
              <a:t>一反斜线（</a:t>
            </a:r>
            <a:r>
              <a:rPr lang="en-US" altLang="zh-CN" dirty="0"/>
              <a:t>\</a:t>
            </a:r>
            <a:r>
              <a:rPr lang="zh-CN" altLang="en-US" dirty="0"/>
              <a:t>）以指示要在</a:t>
            </a:r>
            <a:r>
              <a:rPr lang="zh-CN" altLang="en-US" dirty="0" smtClean="0"/>
              <a:t>下一行</a:t>
            </a:r>
            <a:r>
              <a:rPr lang="zh-CN" altLang="en-US" dirty="0"/>
              <a:t>继续</a:t>
            </a:r>
            <a:r>
              <a:rPr lang="zh-CN" altLang="en-US" dirty="0" smtClean="0"/>
              <a:t>。对</a:t>
            </a:r>
            <a:r>
              <a:rPr lang="zh-CN" altLang="en-US" dirty="0"/>
              <a:t>以上两种情况下的跨行代码，</a:t>
            </a:r>
            <a:r>
              <a:rPr lang="en-US" altLang="zh-CN" dirty="0"/>
              <a:t>IDLE</a:t>
            </a:r>
            <a:r>
              <a:rPr lang="zh-CN" altLang="en-US" dirty="0"/>
              <a:t>会自动缩进。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965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52500" y="1484784"/>
            <a:ext cx="2016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L = ["Good",</a:t>
            </a:r>
          </a:p>
          <a:p>
            <a:r>
              <a:rPr lang="en-US" altLang="zh-CN" sz="2400" dirty="0"/>
              <a:t>     "Bad",</a:t>
            </a:r>
          </a:p>
          <a:p>
            <a:r>
              <a:rPr lang="en-US" altLang="zh-CN" sz="2400" dirty="0"/>
              <a:t>     "Ugly"]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995936" y="150127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print "Good"\</a:t>
            </a:r>
          </a:p>
          <a:p>
            <a:r>
              <a:rPr lang="en-US" altLang="zh-CN" sz="2400" dirty="0"/>
              <a:t>      "Bad"\</a:t>
            </a:r>
          </a:p>
          <a:p>
            <a:r>
              <a:rPr lang="en-US" altLang="zh-CN" sz="2400" dirty="0"/>
              <a:t>      "Ugly"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838755" y="3402407"/>
            <a:ext cx="2880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括号括起的表达式、列表常量以及字典可以跨越任意行</a:t>
            </a:r>
          </a:p>
        </p:txBody>
      </p:sp>
      <p:sp>
        <p:nvSpPr>
          <p:cNvPr id="6" name="矩形 5"/>
          <p:cNvSpPr/>
          <p:nvPr/>
        </p:nvSpPr>
        <p:spPr>
          <a:xfrm>
            <a:off x="4139952" y="3452807"/>
            <a:ext cx="3600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可以</a:t>
            </a:r>
            <a:r>
              <a:rPr lang="zh-CN" altLang="en-US" sz="2400" dirty="0" smtClean="0"/>
              <a:t>在行的最后加</a:t>
            </a:r>
            <a:r>
              <a:rPr lang="zh-CN" altLang="en-US" sz="2400" dirty="0"/>
              <a:t>一反斜线（</a:t>
            </a:r>
            <a:r>
              <a:rPr lang="en-US" altLang="zh-CN" sz="2400" dirty="0"/>
              <a:t>\</a:t>
            </a:r>
            <a:r>
              <a:rPr lang="zh-CN" altLang="en-US" sz="2400" dirty="0"/>
              <a:t>）以指示要在</a:t>
            </a:r>
            <a:r>
              <a:rPr lang="zh-CN" altLang="en-US" sz="2400" dirty="0" smtClean="0"/>
              <a:t>下一行</a:t>
            </a:r>
            <a:r>
              <a:rPr lang="zh-CN" altLang="en-US" sz="2400" dirty="0"/>
              <a:t>继续</a:t>
            </a:r>
          </a:p>
        </p:txBody>
      </p:sp>
    </p:spTree>
    <p:extLst>
      <p:ext uri="{BB962C8B-B14F-4D97-AF65-F5344CB8AC3E}">
        <p14:creationId xmlns:p14="http://schemas.microsoft.com/office/powerpoint/2010/main" val="169376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20688"/>
            <a:ext cx="8229600" cy="4608512"/>
          </a:xfrm>
        </p:spPr>
        <p:txBody>
          <a:bodyPr/>
          <a:lstStyle/>
          <a:p>
            <a:r>
              <a:rPr lang="zh-CN" altLang="en-US" dirty="0" smtClean="0"/>
              <a:t>复合语句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复合语句（也称代码块）是由几个语句组成，如</a:t>
            </a:r>
            <a:r>
              <a:rPr lang="en-US" altLang="zh-CN" dirty="0" smtClean="0"/>
              <a:t>if</a:t>
            </a:r>
            <a:r>
              <a:rPr lang="zh-CN" altLang="en-US" dirty="0" smtClean="0"/>
              <a:t>语句。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复合语句的首行以一个冒号（</a:t>
            </a:r>
            <a:r>
              <a:rPr lang="zh-CN" altLang="en-US" dirty="0">
                <a:sym typeface="Wingdings" panose="05000000000000000000" pitchFamily="2" charset="2"/>
              </a:rPr>
              <a:t>：</a:t>
            </a:r>
            <a:r>
              <a:rPr lang="zh-CN" altLang="en-US" dirty="0" smtClean="0">
                <a:sym typeface="Wingdings" panose="05000000000000000000" pitchFamily="2" charset="2"/>
              </a:rPr>
              <a:t>）</a:t>
            </a:r>
            <a:r>
              <a:rPr lang="zh-CN" altLang="en-US" dirty="0" smtClean="0"/>
              <a:t>结束，以下是一个或多个缩进的语句。缩进的空格数没有严格限制，但要保持一致，一般为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个空格。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</a:t>
            </a:r>
            <a:r>
              <a:rPr lang="en-US" altLang="zh-CN" dirty="0"/>
              <a:t>IDLE</a:t>
            </a:r>
            <a:r>
              <a:rPr lang="zh-CN" altLang="en-US" dirty="0"/>
              <a:t>中，对冒号以后的语句会自动</a:t>
            </a:r>
            <a:r>
              <a:rPr lang="zh-CN" altLang="en-US" dirty="0" smtClean="0"/>
              <a:t>缩进。也可以选中语句，点击</a:t>
            </a:r>
            <a:r>
              <a:rPr lang="en-US" altLang="zh-CN" dirty="0"/>
              <a:t>Indent 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，选中语句将同时缩进；反之，选中缩进语句，点击</a:t>
            </a:r>
            <a:r>
              <a:rPr lang="en-US" altLang="zh-CN" dirty="0" err="1"/>
              <a:t>Dedent</a:t>
            </a:r>
            <a:r>
              <a:rPr lang="en-US" altLang="zh-CN" dirty="0"/>
              <a:t> 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，就会去除缩进。</a:t>
            </a:r>
            <a:r>
              <a:rPr lang="en-US" altLang="zh-CN" dirty="0" smtClean="0"/>
              <a:t> </a:t>
            </a:r>
            <a:endParaRPr lang="zh-CN" altLang="en-US" dirty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665" y="5467205"/>
            <a:ext cx="2516238" cy="11453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62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在</a:t>
            </a:r>
            <a:r>
              <a:rPr lang="en-US" altLang="zh-CN" dirty="0"/>
              <a:t>Python</a:t>
            </a:r>
            <a:r>
              <a:rPr lang="zh-CN" altLang="en-US" dirty="0"/>
              <a:t>中，代码缩进是一种语法</a:t>
            </a:r>
            <a:r>
              <a:rPr lang="zh-CN" altLang="en-US" dirty="0" smtClean="0"/>
              <a:t>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是</a:t>
            </a:r>
            <a:r>
              <a:rPr lang="zh-CN" altLang="en-US" dirty="0"/>
              <a:t>通过缩进来探测复合语句的边界</a:t>
            </a:r>
            <a:r>
              <a:rPr lang="zh-CN" altLang="en-US" dirty="0" smtClean="0"/>
              <a:t>，代码缩进错误（位置错误）会</a:t>
            </a:r>
            <a:r>
              <a:rPr lang="zh-CN" altLang="en-US" dirty="0"/>
              <a:t>导致语法错误</a:t>
            </a:r>
            <a:r>
              <a:rPr lang="zh-CN" altLang="en-US" dirty="0" smtClean="0"/>
              <a:t>。</a:t>
            </a:r>
            <a:r>
              <a:rPr lang="en-US" altLang="zh-CN" dirty="0"/>
              <a:t> </a:t>
            </a:r>
            <a:r>
              <a:rPr lang="zh-CN" altLang="en-US" dirty="0" smtClean="0"/>
              <a:t>这种</a:t>
            </a:r>
            <a:r>
              <a:rPr lang="zh-CN" altLang="en-US" dirty="0"/>
              <a:t>方式可以保持一致的代码外观，有助于可读性。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838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3648" y="2805045"/>
            <a:ext cx="53285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x = 1</a:t>
            </a:r>
          </a:p>
          <a:p>
            <a:r>
              <a:rPr lang="en-US" altLang="zh-CN" sz="2400" dirty="0"/>
              <a:t>if x:</a:t>
            </a:r>
          </a:p>
          <a:p>
            <a:r>
              <a:rPr lang="en-US" altLang="zh-CN" sz="2400" dirty="0"/>
              <a:t>    y = 2</a:t>
            </a:r>
          </a:p>
          <a:p>
            <a:r>
              <a:rPr lang="en-US" altLang="zh-CN" sz="2400" dirty="0"/>
              <a:t>    if y:</a:t>
            </a:r>
          </a:p>
          <a:p>
            <a:r>
              <a:rPr lang="en-US" altLang="zh-CN" sz="2400" dirty="0"/>
              <a:t>        print 'block2'</a:t>
            </a:r>
          </a:p>
          <a:p>
            <a:r>
              <a:rPr lang="en-US" altLang="zh-CN" sz="2400" dirty="0"/>
              <a:t>    print 'block1'</a:t>
            </a:r>
          </a:p>
          <a:p>
            <a:r>
              <a:rPr lang="en-US" altLang="zh-CN" sz="2400" dirty="0"/>
              <a:t>print 'block0'</a:t>
            </a:r>
          </a:p>
        </p:txBody>
      </p:sp>
      <p:sp>
        <p:nvSpPr>
          <p:cNvPr id="5" name="矩形 4"/>
          <p:cNvSpPr/>
          <p:nvPr/>
        </p:nvSpPr>
        <p:spPr>
          <a:xfrm>
            <a:off x="1619672" y="3933056"/>
            <a:ext cx="2232248" cy="720080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80727"/>
          </a:xfrm>
        </p:spPr>
        <p:txBody>
          <a:bodyPr/>
          <a:lstStyle/>
          <a:p>
            <a:pPr lvl="1"/>
            <a:r>
              <a:rPr lang="zh-CN" altLang="en-US" dirty="0" smtClean="0"/>
              <a:t>复合语句可以嵌套，嵌套复合语句通过缩进反映语句之间关系。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403648" y="3212976"/>
            <a:ext cx="3312368" cy="1800200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00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目前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已广泛应用于科学计算、网站开发、系统管理等，</a:t>
            </a:r>
            <a:r>
              <a:rPr lang="en-US" altLang="zh-CN" dirty="0" smtClean="0"/>
              <a:t>2011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</a:t>
            </a:r>
            <a:r>
              <a:rPr lang="zh-CN" altLang="en-US" dirty="0" smtClean="0"/>
              <a:t>月，被</a:t>
            </a:r>
            <a:r>
              <a:rPr lang="en-US" altLang="zh-CN" dirty="0" smtClean="0"/>
              <a:t>TIOBE</a:t>
            </a:r>
            <a:r>
              <a:rPr lang="zh-CN" altLang="en-US" dirty="0" smtClean="0"/>
              <a:t>编程语言排行榜评为</a:t>
            </a:r>
            <a:r>
              <a:rPr lang="en-US" altLang="zh-CN" dirty="0" smtClean="0"/>
              <a:t>2010</a:t>
            </a:r>
            <a:r>
              <a:rPr lang="zh-CN" altLang="en-US" dirty="0" smtClean="0"/>
              <a:t>年年度编程语言。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是一个开源软件，目前由</a:t>
            </a:r>
            <a:r>
              <a:rPr lang="en-US" altLang="zh-CN" dirty="0"/>
              <a:t>Python Software </a:t>
            </a:r>
            <a:r>
              <a:rPr lang="en-US" altLang="zh-CN" dirty="0" smtClean="0"/>
              <a:t>Foundation</a:t>
            </a:r>
            <a:r>
              <a:rPr lang="zh-CN" altLang="en-US" dirty="0" smtClean="0"/>
              <a:t>（</a:t>
            </a:r>
            <a:r>
              <a:rPr lang="en-US" altLang="zh-CN" dirty="0" smtClean="0"/>
              <a:t>PSF</a:t>
            </a:r>
            <a:r>
              <a:rPr lang="zh-CN" altLang="en-US" dirty="0" smtClean="0"/>
              <a:t>）管理，有众多的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社区成员参与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软件的维护与发展。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340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代码注释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/>
              <a:t>#</a:t>
            </a:r>
            <a:r>
              <a:rPr lang="zh-CN" altLang="en-US" dirty="0"/>
              <a:t>符号表示注释，从</a:t>
            </a:r>
            <a:r>
              <a:rPr lang="en-US" altLang="zh-CN" dirty="0"/>
              <a:t>#</a:t>
            </a:r>
            <a:r>
              <a:rPr lang="zh-CN" altLang="en-US" dirty="0"/>
              <a:t>开始，直到一行结束的内容都是注释</a:t>
            </a:r>
            <a:r>
              <a:rPr lang="zh-CN" altLang="en-US" dirty="0" smtClean="0"/>
              <a:t>。也可以选择多个语句，点击</a:t>
            </a:r>
            <a:r>
              <a:rPr lang="en-US" altLang="zh-CN" dirty="0"/>
              <a:t>Comment Out 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，将在选中语句前增加</a:t>
            </a:r>
            <a:r>
              <a:rPr lang="en-US" altLang="zh-CN" dirty="0" smtClean="0"/>
              <a:t>##</a:t>
            </a:r>
            <a:r>
              <a:rPr lang="zh-CN" altLang="en-US" dirty="0" smtClean="0"/>
              <a:t>符号，使选中语句成为注释行；也可以选中注释行，点击</a:t>
            </a:r>
            <a:r>
              <a:rPr lang="en-US" altLang="zh-CN" dirty="0"/>
              <a:t>Uncomment 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，去除</a:t>
            </a:r>
            <a:r>
              <a:rPr lang="en-US" altLang="zh-CN" dirty="0"/>
              <a:t>#</a:t>
            </a:r>
            <a:r>
              <a:rPr lang="zh-CN" altLang="en-US" dirty="0"/>
              <a:t>或</a:t>
            </a:r>
            <a:r>
              <a:rPr lang="en-US" altLang="zh-CN" dirty="0" smtClean="0"/>
              <a:t>##</a:t>
            </a:r>
            <a:r>
              <a:rPr lang="zh-CN" altLang="en-US" dirty="0" smtClean="0"/>
              <a:t>。</a:t>
            </a:r>
            <a:r>
              <a:rPr lang="en-US" altLang="zh-CN" dirty="0" smtClean="0"/>
              <a:t> </a:t>
            </a:r>
            <a:endParaRPr lang="zh-CN" altLang="en-US" dirty="0"/>
          </a:p>
          <a:p>
            <a:pPr lvl="1"/>
            <a:endParaRPr lang="zh-CN" altLang="en-US" dirty="0"/>
          </a:p>
          <a:p>
            <a:pPr lvl="1"/>
            <a:endParaRPr lang="en-US" altLang="zh-CN" dirty="0"/>
          </a:p>
          <a:p>
            <a:endParaRPr lang="zh-CN" altLang="en-US" dirty="0"/>
          </a:p>
          <a:p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941168"/>
            <a:ext cx="5998793" cy="689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83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如果注释内容跨行，可以在字符串两端用三个单引号（或双引号）表示注释，通常用于程序头部的注释。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83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39752" y="5934471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利用三个双引号创建的跨行字符串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51520" y="476672"/>
            <a:ext cx="864096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""" ~~~~~~~~~~~~~~~~~~~~~~~~~~~~~~~~~~~~~~~~~~~~~~~~~~~~~~~~~~~~~~~~~~~~~~~~~~~~~~~~~~~~~~~~~~~~~~~~~~~~</a:t>
            </a:r>
          </a:p>
          <a:p>
            <a:r>
              <a:rPr lang="en-US" altLang="zh-CN" dirty="0"/>
              <a:t>multi_clip.py</a:t>
            </a:r>
          </a:p>
          <a:p>
            <a:r>
              <a:rPr lang="en-US" altLang="zh-CN" dirty="0"/>
              <a:t>Description: Clips one or more </a:t>
            </a:r>
            <a:r>
              <a:rPr lang="en-US" altLang="zh-CN" dirty="0" err="1"/>
              <a:t>shapefiles</a:t>
            </a:r>
            <a:r>
              <a:rPr lang="en-US" altLang="zh-CN" dirty="0"/>
              <a:t> from a folder and places the</a:t>
            </a:r>
          </a:p>
          <a:p>
            <a:r>
              <a:rPr lang="en-US" altLang="zh-CN" dirty="0"/>
              <a:t>clipped feature classes into a </a:t>
            </a:r>
            <a:r>
              <a:rPr lang="en-US" altLang="zh-CN" dirty="0" err="1"/>
              <a:t>Geodatabase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Requirements: Python and the Python for Windows </a:t>
            </a:r>
            <a:r>
              <a:rPr lang="en-US" altLang="zh-CN" dirty="0" err="1"/>
              <a:t>extention</a:t>
            </a:r>
            <a:r>
              <a:rPr lang="en-US" altLang="zh-CN" dirty="0"/>
              <a:t> (win32 Extension) to be installed.</a:t>
            </a:r>
          </a:p>
          <a:p>
            <a:r>
              <a:rPr lang="en-US" altLang="zh-CN" dirty="0"/>
              <a:t>This tool has 3 required arguments, and one optional:</a:t>
            </a:r>
          </a:p>
          <a:p>
            <a:r>
              <a:rPr lang="en-US" altLang="zh-CN" dirty="0"/>
              <a:t> 1) an input workspace</a:t>
            </a:r>
          </a:p>
          <a:p>
            <a:r>
              <a:rPr lang="en-US" altLang="zh-CN" dirty="0"/>
              <a:t> 2) a clip feature class</a:t>
            </a:r>
          </a:p>
          <a:p>
            <a:r>
              <a:rPr lang="en-US" altLang="zh-CN" dirty="0"/>
              <a:t> 3) an output workspace (where the results will be written to), must be different than the input workspace</a:t>
            </a:r>
          </a:p>
          <a:p>
            <a:r>
              <a:rPr lang="en-US" altLang="zh-CN" dirty="0"/>
              <a:t> 4) a cluster tolerance</a:t>
            </a:r>
          </a:p>
          <a:p>
            <a:r>
              <a:rPr lang="en-US" altLang="zh-CN" dirty="0"/>
              <a:t>Author: ESRI, Redlands</a:t>
            </a:r>
          </a:p>
          <a:p>
            <a:r>
              <a:rPr lang="en-US" altLang="zh-CN" dirty="0"/>
              <a:t>Date: 11/18/2003</a:t>
            </a:r>
          </a:p>
          <a:p>
            <a:r>
              <a:rPr lang="en-US" altLang="zh-CN" dirty="0"/>
              <a:t>~~~~~~~~~~~~~~~~~~~~~~~~~~~~~~~~~~~~~~~~~~~~~~~~~~~~~~~~~~~~~~~~~~~~~~~~~~~~~~~~~~~~~~~~~~~~~~~~~~~~ """</a:t>
            </a:r>
          </a:p>
        </p:txBody>
      </p:sp>
    </p:spTree>
    <p:extLst>
      <p:ext uri="{BB962C8B-B14F-4D97-AF65-F5344CB8AC3E}">
        <p14:creationId xmlns:p14="http://schemas.microsoft.com/office/powerpoint/2010/main" val="428155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字母大小写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/>
              <a:t>程序</a:t>
            </a:r>
            <a:r>
              <a:rPr lang="zh-CN" altLang="en-US" dirty="0" smtClean="0"/>
              <a:t>对字母大</a:t>
            </a:r>
            <a:r>
              <a:rPr lang="zh-CN" altLang="en-US" dirty="0"/>
              <a:t>小写敏感</a:t>
            </a:r>
            <a:r>
              <a:rPr lang="zh-CN" altLang="en-US" dirty="0" smtClean="0"/>
              <a:t>，无论是生成的名字，还是保留字都是如此，如把</a:t>
            </a:r>
            <a:r>
              <a:rPr lang="en-US" altLang="zh-CN" dirty="0" smtClean="0"/>
              <a:t>if</a:t>
            </a:r>
            <a:r>
              <a:rPr lang="zh-CN" altLang="en-US" dirty="0" smtClean="0"/>
              <a:t>语句中的</a:t>
            </a:r>
            <a:r>
              <a:rPr lang="en-US" altLang="zh-CN" dirty="0" smtClean="0"/>
              <a:t>if</a:t>
            </a:r>
            <a:r>
              <a:rPr lang="zh-CN" altLang="en-US" dirty="0" smtClean="0"/>
              <a:t>写成</a:t>
            </a:r>
            <a:r>
              <a:rPr lang="en-US" altLang="zh-CN" dirty="0" smtClean="0"/>
              <a:t>If</a:t>
            </a:r>
            <a:r>
              <a:rPr lang="zh-CN" altLang="en-US" dirty="0" smtClean="0"/>
              <a:t>，程序就会报错。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011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83768" y="459682"/>
            <a:ext cx="4680520" cy="792088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数据的输入输出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00808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数据输入最容易的方法是使用</a:t>
            </a:r>
            <a:r>
              <a:rPr lang="en-US" altLang="zh-CN" dirty="0" err="1"/>
              <a:t>raw_input</a:t>
            </a:r>
            <a:r>
              <a:rPr lang="en-US" altLang="zh-CN" dirty="0"/>
              <a:t>([</a:t>
            </a:r>
            <a:r>
              <a:rPr lang="en-US" altLang="zh-CN" i="1" dirty="0"/>
              <a:t>prompt</a:t>
            </a:r>
            <a:r>
              <a:rPr lang="en-US" altLang="zh-CN" dirty="0"/>
              <a:t>])</a:t>
            </a:r>
            <a:r>
              <a:rPr lang="zh-CN" altLang="en-US" dirty="0" smtClean="0"/>
              <a:t>内建函数，它输出提示（</a:t>
            </a:r>
            <a:r>
              <a:rPr lang="en-US" altLang="zh-CN" i="1" dirty="0" smtClean="0"/>
              <a:t>prompt</a:t>
            </a:r>
            <a:r>
              <a:rPr lang="zh-CN" altLang="en-US" dirty="0" smtClean="0"/>
              <a:t>），读取标准输入，并将读取到的数据赋值给指定的变量。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87624" y="3947572"/>
            <a:ext cx="64087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user = </a:t>
            </a:r>
            <a:r>
              <a:rPr lang="en-US" altLang="zh-CN" sz="2400" dirty="0" err="1"/>
              <a:t>raw_input</a:t>
            </a:r>
            <a:r>
              <a:rPr lang="en-US" altLang="zh-CN" sz="2400" dirty="0"/>
              <a:t>('Enter login name:')</a:t>
            </a:r>
          </a:p>
          <a:p>
            <a:r>
              <a:rPr lang="en-US" altLang="zh-CN" sz="2400" dirty="0"/>
              <a:t>Enter login </a:t>
            </a:r>
            <a:r>
              <a:rPr lang="en-US" altLang="zh-CN" sz="2400" dirty="0" err="1"/>
              <a:t>name:root</a:t>
            </a:r>
            <a:endParaRPr lang="en-US" altLang="zh-CN" sz="2400" dirty="0"/>
          </a:p>
          <a:p>
            <a:r>
              <a:rPr lang="en-US" altLang="zh-CN" sz="2400" dirty="0"/>
              <a:t>&gt;&gt;&gt; user</a:t>
            </a:r>
          </a:p>
          <a:p>
            <a:r>
              <a:rPr lang="en-US" altLang="zh-CN" sz="2400" dirty="0"/>
              <a:t>'root</a:t>
            </a:r>
            <a:r>
              <a:rPr lang="en-US" altLang="zh-CN" sz="2400" dirty="0" smtClean="0"/>
              <a:t>' </a:t>
            </a:r>
            <a:endParaRPr lang="zh-CN" altLang="en-US" sz="2400" dirty="0"/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3881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554962"/>
            <a:ext cx="8229600" cy="1684784"/>
          </a:xfrm>
        </p:spPr>
        <p:txBody>
          <a:bodyPr/>
          <a:lstStyle/>
          <a:p>
            <a:r>
              <a:rPr lang="zh-CN" altLang="en-US" dirty="0" smtClean="0"/>
              <a:t>当要查看变量内容时</a:t>
            </a:r>
            <a:r>
              <a:rPr lang="zh-CN" altLang="en-US" dirty="0"/>
              <a:t>，</a:t>
            </a:r>
            <a:r>
              <a:rPr lang="zh-CN" altLang="en-US" dirty="0" smtClean="0"/>
              <a:t>除了直接使用</a:t>
            </a:r>
            <a:r>
              <a:rPr lang="zh-CN" altLang="en-US" dirty="0"/>
              <a:t>变量名</a:t>
            </a:r>
            <a:r>
              <a:rPr lang="zh-CN" altLang="en-US" dirty="0" smtClean="0"/>
              <a:t>查看外，还可以用</a:t>
            </a:r>
            <a:r>
              <a:rPr lang="en-US" altLang="zh-CN" dirty="0" smtClean="0"/>
              <a:t>print</a:t>
            </a:r>
            <a:r>
              <a:rPr lang="zh-CN" altLang="en-US" dirty="0" smtClean="0"/>
              <a:t>语句输出。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331640" y="3140968"/>
            <a:ext cx="597666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myString</a:t>
            </a:r>
            <a:r>
              <a:rPr lang="en-US" altLang="zh-CN" sz="2400" dirty="0"/>
              <a:t> = "Hello World!"</a:t>
            </a:r>
          </a:p>
          <a:p>
            <a:r>
              <a:rPr lang="en-US" altLang="zh-CN" sz="2400" dirty="0"/>
              <a:t>&gt;&gt;&gt; print </a:t>
            </a:r>
            <a:r>
              <a:rPr lang="en-US" altLang="zh-CN" sz="2400" dirty="0" err="1"/>
              <a:t>myString</a:t>
            </a:r>
            <a:endParaRPr lang="en-US" altLang="zh-CN" sz="2400" dirty="0"/>
          </a:p>
          <a:p>
            <a:r>
              <a:rPr lang="en-US" altLang="zh-CN" sz="2400" dirty="0"/>
              <a:t>Hello World!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myString</a:t>
            </a:r>
            <a:endParaRPr lang="en-US" altLang="zh-CN" sz="2400" dirty="0"/>
          </a:p>
          <a:p>
            <a:r>
              <a:rPr lang="en-US" altLang="zh-CN" sz="2400" dirty="0"/>
              <a:t>'Hello World!'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1189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052737"/>
            <a:ext cx="8229600" cy="3168352"/>
          </a:xfrm>
        </p:spPr>
        <p:txBody>
          <a:bodyPr/>
          <a:lstStyle/>
          <a:p>
            <a:r>
              <a:rPr lang="en-US" altLang="zh-CN" dirty="0" smtClean="0"/>
              <a:t>print</a:t>
            </a:r>
            <a:r>
              <a:rPr lang="zh-CN" altLang="en-US" dirty="0" smtClean="0"/>
              <a:t>语句可以接受一组以逗号分隔的打印项，并将它们显示在同一行上。打印项可以混合各种类型，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会在各个值之间插入一个空格。如果打印语句没有参数值的话，会直接打印一个空行。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71600" y="4293096"/>
            <a:ext cx="7200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area = 100</a:t>
            </a:r>
          </a:p>
          <a:p>
            <a:r>
              <a:rPr lang="en-US" altLang="zh-CN" sz="2400" dirty="0"/>
              <a:t>&gt;&gt;&gt; print 'The area of the city is',area,'</a:t>
            </a:r>
            <a:r>
              <a:rPr lang="en-US" altLang="zh-CN" sz="2400" dirty="0" err="1"/>
              <a:t>sq</a:t>
            </a:r>
            <a:r>
              <a:rPr lang="en-US" altLang="zh-CN" sz="2400" dirty="0"/>
              <a:t> km.'</a:t>
            </a:r>
          </a:p>
          <a:p>
            <a:r>
              <a:rPr lang="en-US" altLang="zh-CN" sz="2400" dirty="0"/>
              <a:t>The area of the city is 100 </a:t>
            </a:r>
            <a:r>
              <a:rPr lang="en-US" altLang="zh-CN" sz="2400" dirty="0" err="1"/>
              <a:t>sq</a:t>
            </a:r>
            <a:r>
              <a:rPr lang="en-US" altLang="zh-CN" sz="2400" dirty="0"/>
              <a:t> km.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3617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7784" y="476672"/>
            <a:ext cx="3672408" cy="864096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学习资源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文档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</a:t>
            </a:r>
            <a:r>
              <a:rPr lang="en-US" altLang="zh-CN" dirty="0" smtClean="0"/>
              <a:t>IDLE</a:t>
            </a:r>
            <a:r>
              <a:rPr lang="zh-CN" altLang="en-US" dirty="0" smtClean="0"/>
              <a:t>中，点击</a:t>
            </a:r>
            <a:r>
              <a:rPr lang="en-US" altLang="zh-CN" dirty="0" smtClean="0"/>
              <a:t>F1</a:t>
            </a:r>
            <a:r>
              <a:rPr lang="zh-CN" altLang="en-US" dirty="0" smtClean="0"/>
              <a:t>或</a:t>
            </a:r>
            <a:r>
              <a:rPr lang="en-US" altLang="zh-CN" dirty="0" smtClean="0"/>
              <a:t>Help\Python Docs</a:t>
            </a:r>
            <a:r>
              <a:rPr lang="zh-CN" altLang="en-US" dirty="0" smtClean="0"/>
              <a:t>，将打开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文档。文档包括详细的教程（</a:t>
            </a:r>
            <a:r>
              <a:rPr lang="en-US" altLang="zh-CN" dirty="0" smtClean="0"/>
              <a:t>Tutorial</a:t>
            </a:r>
            <a:r>
              <a:rPr lang="zh-CN" altLang="en-US" dirty="0" smtClean="0"/>
              <a:t>）、语言参考（</a:t>
            </a:r>
            <a:r>
              <a:rPr lang="en-US" altLang="zh-CN" dirty="0" smtClean="0"/>
              <a:t>Language Reference</a:t>
            </a:r>
            <a:r>
              <a:rPr lang="zh-CN" altLang="en-US" dirty="0" smtClean="0"/>
              <a:t>）、标准库（</a:t>
            </a:r>
            <a:r>
              <a:rPr lang="en-US" altLang="zh-CN" dirty="0" smtClean="0"/>
              <a:t>Standard Library</a:t>
            </a:r>
            <a:r>
              <a:rPr lang="zh-CN" altLang="en-US" dirty="0" smtClean="0"/>
              <a:t>）、常见问题的解答（</a:t>
            </a:r>
            <a:r>
              <a:rPr lang="en-US" altLang="zh-CN" dirty="0" smtClean="0"/>
              <a:t>Python </a:t>
            </a:r>
            <a:r>
              <a:rPr lang="en-US" altLang="zh-CN" dirty="0"/>
              <a:t>Frequently Asked </a:t>
            </a:r>
            <a:r>
              <a:rPr lang="en-US" altLang="zh-CN" dirty="0" smtClean="0"/>
              <a:t>Questions</a:t>
            </a:r>
            <a:r>
              <a:rPr lang="zh-CN" altLang="en-US" dirty="0" smtClean="0"/>
              <a:t>）等。</a:t>
            </a:r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0943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62"/>
          <a:stretch/>
        </p:blipFill>
        <p:spPr bwMode="auto">
          <a:xfrm>
            <a:off x="261364" y="705454"/>
            <a:ext cx="8631116" cy="509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3563888" y="587727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学习教程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3232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28680" y="5877272"/>
            <a:ext cx="3297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/>
              <a:t>Python</a:t>
            </a:r>
            <a:r>
              <a:rPr lang="zh-CN" altLang="en-US" sz="2400" dirty="0" smtClean="0"/>
              <a:t>软件的发展历史</a:t>
            </a:r>
            <a:endParaRPr lang="zh-CN" alt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53"/>
          <a:stretch/>
        </p:blipFill>
        <p:spPr bwMode="auto">
          <a:xfrm>
            <a:off x="165110" y="579512"/>
            <a:ext cx="8871386" cy="5297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746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67744" y="497414"/>
            <a:ext cx="4176464" cy="72008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具有如下特点：</a:t>
            </a:r>
            <a:endParaRPr lang="zh-CN" altLang="en-US" dirty="0"/>
          </a:p>
          <a:p>
            <a:pPr lvl="1"/>
            <a:r>
              <a:rPr lang="zh-CN" altLang="en-US" dirty="0" smtClean="0"/>
              <a:t>开源的。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完全开放源码，用户可以从问</a:t>
            </a:r>
            <a:r>
              <a:rPr lang="en-US" altLang="zh-CN" dirty="0"/>
              <a:t>Python</a:t>
            </a:r>
            <a:r>
              <a:rPr lang="zh-CN" altLang="en-US" dirty="0"/>
              <a:t>网站（</a:t>
            </a:r>
            <a:r>
              <a:rPr lang="en-US" altLang="zh-CN" dirty="0"/>
              <a:t>http://python.org</a:t>
            </a:r>
            <a:r>
              <a:rPr lang="zh-CN" altLang="en-US" dirty="0" smtClean="0"/>
              <a:t>）上免费</a:t>
            </a:r>
            <a:r>
              <a:rPr lang="zh-CN" altLang="en-US" dirty="0"/>
              <a:t>得到所有</a:t>
            </a:r>
            <a:r>
              <a:rPr lang="en-US" altLang="zh-CN" dirty="0"/>
              <a:t>Python</a:t>
            </a:r>
            <a:r>
              <a:rPr lang="zh-CN" altLang="en-US" dirty="0"/>
              <a:t>相关</a:t>
            </a:r>
            <a:r>
              <a:rPr lang="zh-CN" altLang="en-US" dirty="0" smtClean="0"/>
              <a:t>软件；通过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开发的产品可以无限制地分发及销售。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8654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技术交流网站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目前有很多</a:t>
            </a:r>
            <a:r>
              <a:rPr lang="en-US" altLang="zh-CN" dirty="0"/>
              <a:t>Python</a:t>
            </a:r>
            <a:r>
              <a:rPr lang="zh-CN" altLang="en-US" dirty="0"/>
              <a:t>技术交流</a:t>
            </a:r>
            <a:r>
              <a:rPr lang="zh-CN" altLang="en-US" dirty="0" smtClean="0"/>
              <a:t>网站，如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中国（</a:t>
            </a:r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</a:t>
            </a:r>
            <a:r>
              <a:rPr lang="en-US" altLang="zh-CN" dirty="0" smtClean="0">
                <a:hlinkClick r:id="rId2"/>
              </a:rPr>
              <a:t>www.okpython.com/forum.php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Python</a:t>
            </a:r>
            <a:r>
              <a:rPr lang="zh-CN" altLang="en-US" dirty="0"/>
              <a:t>爱好者</a:t>
            </a:r>
            <a:r>
              <a:rPr lang="zh-CN" altLang="en-US" dirty="0" smtClean="0">
                <a:hlinkClick r:id="rId3"/>
              </a:rPr>
              <a:t>（</a:t>
            </a:r>
            <a:r>
              <a:rPr lang="en-US" altLang="zh-CN" dirty="0" smtClean="0">
                <a:hlinkClick r:id="rId3"/>
              </a:rPr>
              <a:t>http</a:t>
            </a:r>
            <a:r>
              <a:rPr lang="en-US" altLang="zh-CN" dirty="0">
                <a:hlinkClick r:id="rId3"/>
              </a:rPr>
              <a:t>://</a:t>
            </a:r>
            <a:r>
              <a:rPr lang="en-US" altLang="zh-CN" dirty="0" smtClean="0">
                <a:hlinkClick r:id="rId3"/>
              </a:rPr>
              <a:t>www.pythonfan.org/forum-39-1.html</a:t>
            </a:r>
            <a:r>
              <a:rPr lang="zh-CN" altLang="en-US" dirty="0" smtClean="0"/>
              <a:t>）等，这些网站提供了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问题回答、案例分享、资料下载、教材教程等资源。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065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87624" y="5949280"/>
            <a:ext cx="7113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Python</a:t>
            </a:r>
            <a:r>
              <a:rPr lang="zh-CN" altLang="en-US" sz="2400" dirty="0"/>
              <a:t>中国（</a:t>
            </a:r>
            <a:r>
              <a:rPr lang="en-US" altLang="zh-CN" sz="2400" dirty="0">
                <a:hlinkClick r:id="rId2"/>
              </a:rPr>
              <a:t>http://www.okpython.com/forum.php</a:t>
            </a:r>
            <a:r>
              <a:rPr lang="zh-CN" altLang="en-US" sz="2400" dirty="0"/>
              <a:t>）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44273"/>
            <a:ext cx="8810906" cy="5016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28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27687" y="5991671"/>
            <a:ext cx="81487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Python</a:t>
            </a:r>
            <a:r>
              <a:rPr lang="zh-CN" altLang="en-US" sz="2400" dirty="0"/>
              <a:t>爱好者</a:t>
            </a:r>
            <a:r>
              <a:rPr lang="zh-CN" altLang="en-US" sz="2400" dirty="0">
                <a:hlinkClick r:id="rId2"/>
              </a:rPr>
              <a:t>（</a:t>
            </a:r>
            <a:r>
              <a:rPr lang="en-US" altLang="zh-CN" sz="2400" dirty="0">
                <a:hlinkClick r:id="rId2"/>
              </a:rPr>
              <a:t>http://www.pythonfan.org/forum-39-1.html</a:t>
            </a:r>
            <a:r>
              <a:rPr lang="zh-CN" altLang="en-US" sz="2400" dirty="0"/>
              <a:t>）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25" y="296796"/>
            <a:ext cx="6800503" cy="561689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42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400050" y="548681"/>
            <a:ext cx="8301608" cy="1872208"/>
          </a:xfrm>
        </p:spPr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图书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在亚马逊网站（</a:t>
            </a:r>
            <a:r>
              <a:rPr lang="en-US" altLang="zh-CN" dirty="0" smtClean="0"/>
              <a:t>amazon.cn</a:t>
            </a:r>
            <a:r>
              <a:rPr lang="zh-CN" altLang="en-US" dirty="0" smtClean="0"/>
              <a:t>）有很多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方面的图书。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134377"/>
            <a:ext cx="5616624" cy="4462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965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620688"/>
            <a:ext cx="4320479" cy="5709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5220072" y="5610193"/>
            <a:ext cx="32288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适合</a:t>
            </a:r>
            <a:r>
              <a:rPr lang="en-US" altLang="zh-CN" sz="2400" dirty="0"/>
              <a:t>Python</a:t>
            </a:r>
            <a:r>
              <a:rPr lang="zh-CN" altLang="en-US" sz="2400" dirty="0"/>
              <a:t>初学者使用</a:t>
            </a:r>
          </a:p>
        </p:txBody>
      </p:sp>
    </p:spTree>
    <p:extLst>
      <p:ext uri="{BB962C8B-B14F-4D97-AF65-F5344CB8AC3E}">
        <p14:creationId xmlns:p14="http://schemas.microsoft.com/office/powerpoint/2010/main" val="344357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620688"/>
            <a:ext cx="4269110" cy="5692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5434792" y="5085184"/>
            <a:ext cx="3168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适合</a:t>
            </a:r>
            <a:r>
              <a:rPr lang="zh-CN" altLang="en-US" sz="2400" dirty="0"/>
              <a:t>有</a:t>
            </a:r>
            <a:r>
              <a:rPr lang="zh-CN" altLang="en-US" sz="2400" dirty="0" smtClean="0"/>
              <a:t>一定</a:t>
            </a:r>
            <a:r>
              <a:rPr lang="en-US" altLang="zh-CN" sz="2400" dirty="0" smtClean="0"/>
              <a:t>Python</a:t>
            </a:r>
            <a:r>
              <a:rPr lang="zh-CN" altLang="en-US" sz="2400" dirty="0"/>
              <a:t>编程</a:t>
            </a:r>
            <a:r>
              <a:rPr lang="zh-CN" altLang="en-US" sz="2400" dirty="0" smtClean="0"/>
              <a:t>经验的读者使用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9288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扩展软件包：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 smtClean="0"/>
              <a:t>官方网站</a:t>
            </a:r>
            <a:r>
              <a:rPr lang="zh-CN" altLang="en-US" dirty="0"/>
              <a:t>汇集</a:t>
            </a:r>
            <a:r>
              <a:rPr lang="zh-CN" altLang="en-US" dirty="0" smtClean="0"/>
              <a:t>了大量扩展软件包，包括</a:t>
            </a:r>
            <a:r>
              <a:rPr lang="en-US" altLang="zh-CN" dirty="0" err="1" smtClean="0"/>
              <a:t>NumPy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SciPy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matplotlib</a:t>
            </a:r>
            <a:r>
              <a:rPr lang="zh-CN" altLang="en-US" dirty="0" smtClean="0"/>
              <a:t>等，用户通过该网站的</a:t>
            </a:r>
            <a:r>
              <a:rPr lang="en-US" altLang="zh-CN" dirty="0" err="1" smtClean="0"/>
              <a:t>PyPI</a:t>
            </a:r>
            <a:r>
              <a:rPr lang="zh-CN" altLang="en-US" dirty="0" smtClean="0"/>
              <a:t>（</a:t>
            </a:r>
            <a:r>
              <a:rPr lang="en-US" altLang="zh-CN" dirty="0" smtClean="0"/>
              <a:t>Python </a:t>
            </a:r>
            <a:r>
              <a:rPr lang="en-US" altLang="zh-CN" dirty="0"/>
              <a:t>Package </a:t>
            </a:r>
            <a:r>
              <a:rPr lang="en-US" altLang="zh-CN" dirty="0" smtClean="0"/>
              <a:t>Index</a:t>
            </a:r>
            <a:r>
              <a:rPr lang="zh-CN" altLang="en-US" dirty="0" smtClean="0"/>
              <a:t>）页面搜索和下载扩展软件包。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68938" y="5949280"/>
            <a:ext cx="37912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https://pypi.python.org/pypi</a:t>
            </a:r>
            <a:endParaRPr lang="zh-CN" altLang="en-US" sz="2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20" y="548680"/>
            <a:ext cx="8542560" cy="52222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16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zh-CN" altLang="en-US" dirty="0"/>
              <a:t>概述</a:t>
            </a:r>
            <a:endParaRPr lang="en-US" altLang="zh-CN" dirty="0"/>
          </a:p>
          <a:p>
            <a:r>
              <a:rPr kumimoji="1" lang="en-US" altLang="zh-CN" b="1" u="sng" dirty="0">
                <a:solidFill>
                  <a:schemeClr val="accent2"/>
                </a:solidFill>
              </a:rPr>
              <a:t>Python</a:t>
            </a:r>
            <a:r>
              <a:rPr kumimoji="1" lang="zh-CN" altLang="en-US" b="1" u="sng" dirty="0">
                <a:solidFill>
                  <a:schemeClr val="accent2"/>
                </a:solidFill>
              </a:rPr>
              <a:t>对象</a:t>
            </a:r>
            <a:endParaRPr kumimoji="1" lang="en-US" altLang="zh-CN" b="1" u="sng" dirty="0">
              <a:solidFill>
                <a:schemeClr val="accent2"/>
              </a:solidFill>
            </a:endParaRPr>
          </a:p>
          <a:p>
            <a:r>
              <a:rPr lang="en-US" altLang="zh-CN" dirty="0"/>
              <a:t>Python</a:t>
            </a:r>
            <a:r>
              <a:rPr lang="zh-CN" altLang="en-US" dirty="0" smtClean="0"/>
              <a:t>语句</a:t>
            </a:r>
            <a:endParaRPr lang="en-US" altLang="zh-CN" dirty="0"/>
          </a:p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类</a:t>
            </a:r>
            <a:endParaRPr lang="en-US" altLang="zh-CN" dirty="0"/>
          </a:p>
          <a:p>
            <a:r>
              <a:rPr lang="zh-CN" altLang="en-US" dirty="0"/>
              <a:t>模块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/>
              <a:t>高级主题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528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使用对象模型来存储数据。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/>
              <a:t>中任何一</a:t>
            </a:r>
            <a:r>
              <a:rPr lang="zh-CN" altLang="en-US" dirty="0" smtClean="0"/>
              <a:t>个数据都有相应的对象类型，</a:t>
            </a:r>
            <a:r>
              <a:rPr lang="zh-CN" altLang="en-US" dirty="0"/>
              <a:t>如</a:t>
            </a:r>
            <a:r>
              <a:rPr lang="en-US" altLang="zh-CN" dirty="0"/>
              <a:t>1234</a:t>
            </a:r>
            <a:r>
              <a:rPr lang="zh-CN" altLang="en-US" dirty="0"/>
              <a:t>、</a:t>
            </a:r>
            <a:r>
              <a:rPr lang="en-US" altLang="zh-CN" dirty="0"/>
              <a:t>”</a:t>
            </a:r>
            <a:r>
              <a:rPr lang="en-US" altLang="zh-CN" dirty="0" err="1"/>
              <a:t>abcd</a:t>
            </a:r>
            <a:r>
              <a:rPr lang="en-US" altLang="zh-CN" dirty="0"/>
              <a:t>”</a:t>
            </a:r>
            <a:r>
              <a:rPr lang="zh-CN" altLang="en-US" dirty="0" smtClean="0"/>
              <a:t>等，可以</a:t>
            </a:r>
            <a:r>
              <a:rPr lang="zh-CN" altLang="en-US" dirty="0"/>
              <a:t>通过</a:t>
            </a:r>
            <a:r>
              <a:rPr lang="en-US" altLang="zh-CN" dirty="0"/>
              <a:t>type()</a:t>
            </a:r>
            <a:r>
              <a:rPr lang="zh-CN" altLang="en-US" dirty="0"/>
              <a:t>查看对象的类型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对象的类型决定了该对象的存储方式</a:t>
            </a:r>
            <a:r>
              <a:rPr lang="zh-CN" altLang="en-US" dirty="0"/>
              <a:t>、</a:t>
            </a:r>
            <a:r>
              <a:rPr lang="zh-CN" altLang="en-US" dirty="0" smtClean="0"/>
              <a:t>可以进行什么样的操作以及要遵循什么样的规则。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603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60" y="692696"/>
            <a:ext cx="8751147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2627784" y="5991671"/>
            <a:ext cx="52407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Python</a:t>
            </a:r>
            <a:r>
              <a:rPr lang="zh-CN" altLang="en-US" sz="2400" dirty="0"/>
              <a:t>网站（</a:t>
            </a:r>
            <a:r>
              <a:rPr lang="en-US" altLang="zh-CN" sz="2400" dirty="0"/>
              <a:t>http</a:t>
            </a:r>
            <a:r>
              <a:rPr lang="en-US" altLang="zh-CN" sz="2400" dirty="0" smtClean="0"/>
              <a:t>://www.python.org</a:t>
            </a:r>
            <a:r>
              <a:rPr lang="zh-CN" altLang="en-US" sz="24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93293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5400600"/>
          </a:xfrm>
        </p:spPr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有一系列内建的</a:t>
            </a:r>
            <a:r>
              <a:rPr lang="zh-CN" altLang="en-US" dirty="0"/>
              <a:t>对象</a:t>
            </a:r>
            <a:r>
              <a:rPr lang="zh-CN" altLang="en-US" dirty="0" smtClean="0"/>
              <a:t>类型，包括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数字型（</a:t>
            </a:r>
            <a:r>
              <a:rPr lang="en-US" altLang="zh-CN" dirty="0"/>
              <a:t>Number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字符串型（</a:t>
            </a:r>
            <a:r>
              <a:rPr lang="en-US" altLang="zh-CN" dirty="0"/>
              <a:t>String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列表型（</a:t>
            </a:r>
            <a:r>
              <a:rPr lang="en-US" altLang="zh-CN" dirty="0"/>
              <a:t>List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元组型（</a:t>
            </a:r>
            <a:r>
              <a:rPr lang="en-US" altLang="zh-CN" dirty="0"/>
              <a:t>Tuple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 smtClean="0"/>
              <a:t>字典</a:t>
            </a:r>
            <a:r>
              <a:rPr lang="zh-CN" altLang="en-US" dirty="0"/>
              <a:t>型（</a:t>
            </a:r>
            <a:r>
              <a:rPr lang="en-US" altLang="zh-CN" dirty="0"/>
              <a:t>Dictionary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 smtClean="0"/>
              <a:t>文件型</a:t>
            </a:r>
            <a:r>
              <a:rPr lang="zh-CN" altLang="en-US" dirty="0"/>
              <a:t>（</a:t>
            </a:r>
            <a:r>
              <a:rPr lang="en-US" altLang="zh-CN" dirty="0"/>
              <a:t>File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…</a:t>
            </a:r>
            <a:r>
              <a:rPr lang="en-US" altLang="zh-CN" dirty="0" smtClean="0"/>
              <a:t>…</a:t>
            </a:r>
            <a:endParaRPr lang="zh-CN" altLang="en-US" dirty="0"/>
          </a:p>
          <a:p>
            <a:r>
              <a:rPr lang="zh-CN" altLang="en-US" dirty="0"/>
              <a:t>字符串</a:t>
            </a:r>
            <a:r>
              <a:rPr lang="zh-CN" altLang="en-US" dirty="0" smtClean="0"/>
              <a:t>、列表和元组都属于序列（</a:t>
            </a:r>
            <a:r>
              <a:rPr lang="en-US" altLang="zh-CN" dirty="0"/>
              <a:t>Sequence</a:t>
            </a:r>
            <a:r>
              <a:rPr lang="zh-CN" altLang="en-US" dirty="0" smtClean="0"/>
              <a:t>）类型，</a:t>
            </a:r>
            <a:r>
              <a:rPr lang="zh-CN" altLang="en-US" dirty="0"/>
              <a:t>具有</a:t>
            </a:r>
            <a:r>
              <a:rPr lang="zh-CN" altLang="en-US" dirty="0" smtClean="0"/>
              <a:t>序列类型的共同特性。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034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与其他编程语言不一样，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程序中的变量不需要事前定义类型，它根据变量赋值的</a:t>
            </a:r>
            <a:r>
              <a:rPr lang="zh-CN" altLang="en-US" dirty="0"/>
              <a:t>对象</a:t>
            </a:r>
            <a:r>
              <a:rPr lang="zh-CN" altLang="en-US" dirty="0" smtClean="0"/>
              <a:t>确定类型。</a:t>
            </a:r>
            <a:endParaRPr lang="en-US" altLang="zh-CN" dirty="0" smtClean="0"/>
          </a:p>
          <a:p>
            <a:r>
              <a:rPr lang="zh-CN" altLang="en-US" dirty="0" smtClean="0"/>
              <a:t>变量赋值后，就具有相应类的属性和方法。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05702" y="422108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a = 'Hello world!'</a:t>
            </a:r>
          </a:p>
          <a:p>
            <a:r>
              <a:rPr lang="en-US" altLang="zh-CN" sz="2400" dirty="0"/>
              <a:t>&gt;&gt;&gt; </a:t>
            </a:r>
            <a:r>
              <a:rPr lang="en-US" altLang="zh-CN" sz="2400" dirty="0" err="1"/>
              <a:t>a.count</a:t>
            </a:r>
            <a:r>
              <a:rPr lang="en-US" altLang="zh-CN" sz="2400" dirty="0"/>
              <a:t>('o')</a:t>
            </a:r>
          </a:p>
          <a:p>
            <a:r>
              <a:rPr lang="en-US" altLang="zh-CN" sz="2400" dirty="0"/>
              <a:t>2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7710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19872" y="497414"/>
            <a:ext cx="2232248" cy="72008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数字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支持常见的数字类型，包括整数</a:t>
            </a:r>
            <a:r>
              <a:rPr lang="zh-CN" altLang="en-US" dirty="0"/>
              <a:t>、</a:t>
            </a:r>
            <a:r>
              <a:rPr lang="zh-CN" altLang="en-US" dirty="0" smtClean="0"/>
              <a:t>浮点数以及复数等。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Python</a:t>
            </a:r>
            <a:r>
              <a:rPr lang="zh-CN" altLang="en-US" dirty="0" smtClean="0"/>
              <a:t>中的整数有两种：简单的整数和长整数。简单整数用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个字节表示（相当于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语言中的长</a:t>
            </a:r>
            <a:r>
              <a:rPr lang="zh-CN" altLang="en-US" dirty="0"/>
              <a:t>整数，</a:t>
            </a:r>
            <a:r>
              <a:rPr lang="zh-CN" altLang="en-US" dirty="0" smtClean="0"/>
              <a:t>可存储</a:t>
            </a:r>
            <a:r>
              <a:rPr lang="en-US" altLang="zh-CN" dirty="0" smtClean="0"/>
              <a:t>-</a:t>
            </a:r>
            <a:r>
              <a:rPr lang="en-US" altLang="zh-CN" dirty="0"/>
              <a:t>2,147,483,648 </a:t>
            </a:r>
            <a:r>
              <a:rPr lang="zh-CN" altLang="en-US" dirty="0"/>
              <a:t>到 </a:t>
            </a:r>
            <a:r>
              <a:rPr lang="en-US" altLang="zh-CN" dirty="0"/>
              <a:t>2,147,483,647 </a:t>
            </a:r>
            <a:r>
              <a:rPr lang="zh-CN" altLang="en-US" dirty="0"/>
              <a:t>之间的</a:t>
            </a:r>
            <a:r>
              <a:rPr lang="zh-CN" altLang="en-US" dirty="0" smtClean="0"/>
              <a:t>数值）；长整数在一个整数后以</a:t>
            </a:r>
            <a:r>
              <a:rPr lang="en-US" altLang="zh-CN" dirty="0" smtClean="0"/>
              <a:t>l</a:t>
            </a:r>
            <a:r>
              <a:rPr lang="zh-CN" altLang="en-US" dirty="0" smtClean="0"/>
              <a:t>或</a:t>
            </a:r>
            <a:r>
              <a:rPr lang="en-US" altLang="zh-CN" dirty="0" smtClean="0"/>
              <a:t>L</a:t>
            </a:r>
            <a:r>
              <a:rPr lang="zh-CN" altLang="en-US" dirty="0" smtClean="0"/>
              <a:t>结尾（如</a:t>
            </a:r>
            <a:r>
              <a:rPr lang="en-US" altLang="zh-CN" dirty="0" smtClean="0"/>
              <a:t>8888L</a:t>
            </a:r>
            <a:r>
              <a:rPr lang="zh-CN" altLang="en-US" dirty="0" smtClean="0"/>
              <a:t>），可扩展到内存所允许的任意位（无限精度）。和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语言一样，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允许用十六进制和八进制书写整数。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7792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浮点数带一个小数点和一个可选的幂标志（</a:t>
            </a:r>
            <a:r>
              <a:rPr lang="en-US" altLang="zh-CN" dirty="0" smtClean="0"/>
              <a:t>e</a:t>
            </a:r>
            <a:r>
              <a:rPr lang="zh-CN" altLang="en-US" dirty="0" smtClean="0"/>
              <a:t>或</a:t>
            </a:r>
            <a:r>
              <a:rPr lang="en-US" altLang="zh-CN" dirty="0" smtClean="0"/>
              <a:t>E</a:t>
            </a:r>
            <a:r>
              <a:rPr lang="zh-CN" altLang="en-US" dirty="0" smtClean="0"/>
              <a:t>），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中的浮点数以</a:t>
            </a:r>
            <a:r>
              <a:rPr lang="en-US" altLang="zh-CN" dirty="0" smtClean="0"/>
              <a:t>8</a:t>
            </a:r>
            <a:r>
              <a:rPr lang="zh-CN" altLang="en-US" dirty="0" smtClean="0"/>
              <a:t>个字节存储（相当于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语言中的双精度型）。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复数是由“实部</a:t>
            </a:r>
            <a:r>
              <a:rPr lang="en-US" altLang="zh-CN" dirty="0" smtClean="0"/>
              <a:t>+</a:t>
            </a:r>
            <a:r>
              <a:rPr lang="zh-CN" altLang="en-US" dirty="0" smtClean="0"/>
              <a:t>虚部”组成，以一个</a:t>
            </a:r>
            <a:r>
              <a:rPr lang="en-US" altLang="zh-CN" dirty="0" smtClean="0"/>
              <a:t>j</a:t>
            </a:r>
            <a:r>
              <a:rPr lang="zh-CN" altLang="en-US" dirty="0" smtClean="0"/>
              <a:t>或</a:t>
            </a:r>
            <a:r>
              <a:rPr lang="en-US" altLang="zh-CN" dirty="0" smtClean="0"/>
              <a:t>J</a:t>
            </a:r>
            <a:r>
              <a:rPr lang="zh-CN" altLang="en-US" dirty="0" smtClean="0"/>
              <a:t>结束。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9794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支持常用的数学</a:t>
            </a:r>
            <a:r>
              <a:rPr lang="zh-CN" altLang="en-US" dirty="0" smtClean="0"/>
              <a:t>运算，包括加、减、乘、除、取整、取余、幂等。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429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67423"/>
              </p:ext>
            </p:extLst>
          </p:nvPr>
        </p:nvGraphicFramePr>
        <p:xfrm>
          <a:off x="971600" y="1772816"/>
          <a:ext cx="7128792" cy="3930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450"/>
                <a:gridCol w="1852569"/>
                <a:gridCol w="3311773"/>
              </a:tblGrid>
              <a:tr h="43143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数学运算符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示例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dirty="0" smtClean="0"/>
                        <a:t>+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加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5+2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7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         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5-2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3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         *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乘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r>
                        <a:rPr lang="zh-CN" altLang="en-US" dirty="0" smtClean="0"/>
                        <a:t>*</a:t>
                      </a:r>
                      <a:r>
                        <a:rPr lang="en-US" altLang="zh-CN" dirty="0" smtClean="0"/>
                        <a:t>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10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dirty="0" smtClean="0"/>
                        <a:t>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除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5.0/2.0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2.5</a:t>
                      </a:r>
                      <a:r>
                        <a:rPr lang="zh-CN" altLang="en-US" dirty="0" smtClean="0"/>
                        <a:t>），</a:t>
                      </a:r>
                      <a:r>
                        <a:rPr lang="en-US" altLang="zh-CN" dirty="0" smtClean="0"/>
                        <a:t>5/2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2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dirty="0" smtClean="0"/>
                        <a:t>//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取整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5.0//2.0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2.0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         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取余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5%2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lvl="1" algn="l"/>
                      <a:r>
                        <a:rPr lang="zh-CN" altLang="en-US" dirty="0" smtClean="0"/>
                        <a:t>**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r>
                        <a:rPr lang="zh-CN" altLang="en-US" dirty="0" smtClean="0"/>
                        <a:t>**</a:t>
                      </a:r>
                      <a:r>
                        <a:rPr lang="en-US" altLang="zh-CN" dirty="0" smtClean="0"/>
                        <a:t>2</a:t>
                      </a:r>
                      <a:r>
                        <a:rPr lang="zh-CN" altLang="en-US" dirty="0" smtClean="0"/>
                        <a:t>（</a:t>
                      </a:r>
                      <a:r>
                        <a:rPr lang="en-US" altLang="zh-CN" dirty="0" smtClean="0"/>
                        <a:t>25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437424"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dirty="0" smtClean="0"/>
                        <a:t>……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2339752" y="1095126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数字型</a:t>
            </a:r>
            <a:r>
              <a:rPr lang="zh-CN" altLang="en-US" sz="2400" dirty="0" smtClean="0"/>
              <a:t>对象</a:t>
            </a:r>
            <a:r>
              <a:rPr lang="zh-CN" altLang="en-US" sz="2400" dirty="0"/>
              <a:t>支持</a:t>
            </a:r>
            <a:r>
              <a:rPr lang="zh-CN" altLang="en-US" sz="2400" dirty="0" smtClean="0"/>
              <a:t>的</a:t>
            </a:r>
            <a:r>
              <a:rPr lang="zh-CN" altLang="en-US" sz="2400" dirty="0"/>
              <a:t>数学运算符</a:t>
            </a:r>
          </a:p>
        </p:txBody>
      </p:sp>
    </p:spTree>
    <p:extLst>
      <p:ext uri="{BB962C8B-B14F-4D97-AF65-F5344CB8AC3E}">
        <p14:creationId xmlns:p14="http://schemas.microsoft.com/office/powerpoint/2010/main" val="389077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zh-CN" altLang="en-US" dirty="0" smtClean="0"/>
              <a:t>像大多数语言一样，对复合运算，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是先乘除、后加减，如有括号，则先进行括号内的运算。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允许不同类型的数字进行运算，运算时，先将操作对象转换成精度最高的类型，然后再进行同种类型的数学运算，如一个整数与一个浮点数混合计算时，首先将整数转换为浮点数，然后再浮点数和浮点数之间计算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306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87824" y="442945"/>
            <a:ext cx="2664296" cy="79695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字符串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字符串是有序的字符集合，用于存储、表示基于文本的信息。</a:t>
            </a:r>
            <a:endParaRPr lang="en-US" altLang="zh-CN" dirty="0" smtClean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138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1580" y="476672"/>
            <a:ext cx="3096344" cy="720080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字符串创建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6856" y="1628801"/>
            <a:ext cx="8229600" cy="2592288"/>
          </a:xfrm>
        </p:spPr>
        <p:txBody>
          <a:bodyPr/>
          <a:lstStyle/>
          <a:p>
            <a:r>
              <a:rPr lang="zh-CN" altLang="en-US" dirty="0" smtClean="0"/>
              <a:t>字符串</a:t>
            </a:r>
            <a:r>
              <a:rPr lang="zh-CN" altLang="en-US" dirty="0"/>
              <a:t>可以通过在引号间包含字符的方式创建，如引号之间没有符号，则为空字符串。</a:t>
            </a:r>
            <a:r>
              <a:rPr lang="en-US" altLang="zh-CN" dirty="0"/>
              <a:t>Python</a:t>
            </a:r>
            <a:r>
              <a:rPr lang="zh-CN" altLang="en-US" dirty="0"/>
              <a:t>中单引号和双引号的作用是相同的。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48382" y="4149080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s = 'Hello World'</a:t>
            </a:r>
          </a:p>
          <a:p>
            <a:r>
              <a:rPr lang="en-US" altLang="zh-CN" sz="2400" dirty="0"/>
              <a:t>&gt;&gt;&gt; s = "Hello World"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88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24744"/>
            <a:ext cx="8229600" cy="2016224"/>
          </a:xfrm>
        </p:spPr>
        <p:txBody>
          <a:bodyPr/>
          <a:lstStyle/>
          <a:p>
            <a:r>
              <a:rPr lang="zh-CN" altLang="en-US" dirty="0" smtClean="0"/>
              <a:t>如果字符串中本身带有引号，则字符串两边的引号就不能和字符串中的引号一致，或者在字符串</a:t>
            </a:r>
            <a:r>
              <a:rPr lang="zh-CN" altLang="en-US" dirty="0"/>
              <a:t>中</a:t>
            </a:r>
            <a:r>
              <a:rPr lang="zh-CN" altLang="en-US" dirty="0" smtClean="0"/>
              <a:t>引号前加反斜杠。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03648" y="3443808"/>
            <a:ext cx="34596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'that's not going to work'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1331640" y="4250705"/>
            <a:ext cx="3643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 "that's not going to work"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1475656" y="5114801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'that\'s not going to work'</a:t>
            </a:r>
            <a:endParaRPr lang="zh-CN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495941" y="3429000"/>
            <a:ext cx="18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错误语句</a:t>
            </a:r>
            <a:endParaRPr lang="zh-CN" alt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508104" y="4250704"/>
            <a:ext cx="18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正确</a:t>
            </a:r>
            <a:r>
              <a:rPr lang="zh-CN" altLang="en-US" sz="2400" dirty="0" smtClean="0"/>
              <a:t>语句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508104" y="5098091"/>
            <a:ext cx="18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正确</a:t>
            </a:r>
            <a:r>
              <a:rPr lang="zh-CN" altLang="en-US" sz="2400" dirty="0" smtClean="0"/>
              <a:t>语句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8918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可移植、跨平台。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是用可移植的</a:t>
            </a:r>
            <a:r>
              <a:rPr lang="en-US" altLang="zh-CN" dirty="0" smtClean="0"/>
              <a:t>ANSI C</a:t>
            </a:r>
            <a:r>
              <a:rPr lang="zh-CN" altLang="en-US" dirty="0" smtClean="0"/>
              <a:t>写成的，使用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语言编写的程序可以运行在</a:t>
            </a:r>
            <a:r>
              <a:rPr lang="en-US" altLang="zh-CN" dirty="0" smtClean="0"/>
              <a:t>Unix</a:t>
            </a:r>
            <a:r>
              <a:rPr lang="zh-CN" altLang="en-US" dirty="0" smtClean="0"/>
              <a:t>、</a:t>
            </a:r>
            <a:r>
              <a:rPr lang="en-US" altLang="zh-CN" dirty="0" smtClean="0"/>
              <a:t>Linux</a:t>
            </a:r>
            <a:r>
              <a:rPr lang="zh-CN" altLang="en-US" dirty="0" smtClean="0"/>
              <a:t>、</a:t>
            </a:r>
            <a:r>
              <a:rPr lang="en-US" altLang="zh-CN" dirty="0" smtClean="0"/>
              <a:t>MS-Windows</a:t>
            </a:r>
            <a:r>
              <a:rPr lang="zh-CN" altLang="en-US" dirty="0" smtClean="0"/>
              <a:t>和其他有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解释器的任何平台上（包括移动平台）。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363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1600" y="476672"/>
            <a:ext cx="2736304" cy="720080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转义序列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040560"/>
          </a:xfrm>
          <a:noFill/>
        </p:spPr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中，反</a:t>
            </a:r>
            <a:r>
              <a:rPr lang="zh-CN" altLang="en-US" dirty="0"/>
              <a:t>斜杠为转义</a:t>
            </a:r>
            <a:r>
              <a:rPr lang="zh-CN" altLang="en-US" dirty="0" smtClean="0"/>
              <a:t>符，反斜杠与其它字符的组合称为转义序列（</a:t>
            </a:r>
            <a:r>
              <a:rPr lang="en-US" altLang="zh-CN" dirty="0" smtClean="0"/>
              <a:t>escape sequence</a:t>
            </a:r>
            <a:r>
              <a:rPr lang="zh-CN" altLang="en-US" dirty="0"/>
              <a:t>）。转义</a:t>
            </a:r>
            <a:r>
              <a:rPr lang="zh-CN" altLang="en-US" dirty="0" smtClean="0"/>
              <a:t>序列用于表示特殊字符，或区分容易引起歧义的字符。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中有很多转义序列，常用的有：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800" dirty="0" smtClean="0"/>
              <a:t>          \n      </a:t>
            </a:r>
            <a:r>
              <a:rPr lang="zh-CN" altLang="en-US" sz="2800" dirty="0" smtClean="0"/>
              <a:t>换行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         \</a:t>
            </a:r>
            <a:r>
              <a:rPr lang="en-US" altLang="zh-CN" sz="2800" dirty="0"/>
              <a:t>t       </a:t>
            </a:r>
            <a:r>
              <a:rPr lang="zh-CN" altLang="en-US" sz="2800" dirty="0" smtClean="0"/>
              <a:t>制表符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         \\       </a:t>
            </a:r>
            <a:r>
              <a:rPr lang="zh-CN" altLang="en-US" sz="2800" dirty="0" smtClean="0"/>
              <a:t>反斜杠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         \’       </a:t>
            </a:r>
            <a:r>
              <a:rPr lang="zh-CN" altLang="en-US" sz="2800" dirty="0" smtClean="0"/>
              <a:t>单引号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         \”       </a:t>
            </a:r>
            <a:r>
              <a:rPr lang="zh-CN" altLang="en-US" sz="2800" dirty="0" smtClean="0"/>
              <a:t>双引号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dirty="0" smtClean="0"/>
              <a:t>        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89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60848"/>
          </a:xfrm>
        </p:spPr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在打印字符串时，会直接将其中的转义序列的值打印出来，而不是带反斜杠的那种表现形式。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21596" y="393305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print 'one\</a:t>
            </a:r>
            <a:r>
              <a:rPr lang="en-US" altLang="zh-CN" sz="2400" dirty="0" err="1"/>
              <a:t>ttwo</a:t>
            </a:r>
            <a:r>
              <a:rPr lang="en-US" altLang="zh-CN" sz="2400" dirty="0"/>
              <a:t>\</a:t>
            </a:r>
            <a:r>
              <a:rPr lang="en-US" altLang="zh-CN" sz="2400" dirty="0" err="1"/>
              <a:t>nthree</a:t>
            </a:r>
            <a:r>
              <a:rPr lang="en-US" altLang="zh-CN" sz="2400" dirty="0"/>
              <a:t>\</a:t>
            </a:r>
            <a:r>
              <a:rPr lang="en-US" altLang="zh-CN" sz="2400" dirty="0" err="1"/>
              <a:t>tfour</a:t>
            </a:r>
            <a:r>
              <a:rPr lang="en-US" altLang="zh-CN" sz="2400" dirty="0"/>
              <a:t>'</a:t>
            </a:r>
          </a:p>
          <a:p>
            <a:r>
              <a:rPr lang="en-US" altLang="zh-CN" sz="2400" dirty="0"/>
              <a:t>one	two</a:t>
            </a:r>
          </a:p>
          <a:p>
            <a:r>
              <a:rPr lang="en-US" altLang="zh-CN" sz="2400" dirty="0"/>
              <a:t>three	four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91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3096344" cy="724942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字符串操作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19256" cy="4637112"/>
          </a:xfrm>
        </p:spPr>
        <p:txBody>
          <a:bodyPr/>
          <a:lstStyle/>
          <a:p>
            <a:r>
              <a:rPr lang="zh-CN" altLang="en-US" dirty="0" smtClean="0"/>
              <a:t>字符串操作包括：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合并，用</a:t>
            </a:r>
            <a:r>
              <a:rPr lang="en-US" altLang="zh-CN" dirty="0" smtClean="0"/>
              <a:t>+</a:t>
            </a:r>
            <a:r>
              <a:rPr lang="zh-CN" altLang="en-US" dirty="0" smtClean="0"/>
              <a:t>操作符，如</a:t>
            </a:r>
            <a:r>
              <a:rPr lang="en-US" altLang="zh-CN" dirty="0"/>
              <a:t>"Hello"+" "+"world" 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重复</a:t>
            </a:r>
            <a:r>
              <a:rPr lang="zh-CN" altLang="en-US" dirty="0" smtClean="0"/>
              <a:t>，用*操作符，如</a:t>
            </a:r>
            <a:r>
              <a:rPr lang="en-US" altLang="zh-CN" dirty="0"/>
              <a:t>"a"*3 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索引，通过</a:t>
            </a:r>
            <a:r>
              <a:rPr lang="zh-CN" altLang="en-US" dirty="0"/>
              <a:t>索引操作符（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]</a:t>
            </a:r>
            <a:r>
              <a:rPr lang="zh-CN" altLang="en-US" dirty="0" smtClean="0"/>
              <a:t>）得到某个</a:t>
            </a:r>
            <a:r>
              <a:rPr lang="zh-CN" altLang="en-US" dirty="0"/>
              <a:t>字符。字符串的索引</a:t>
            </a:r>
            <a:r>
              <a:rPr lang="zh-CN" altLang="en-US" dirty="0" smtClean="0"/>
              <a:t>规则是第一</a:t>
            </a:r>
            <a:r>
              <a:rPr lang="zh-CN" altLang="en-US" dirty="0"/>
              <a:t>个字符的</a:t>
            </a:r>
            <a:r>
              <a:rPr lang="zh-CN" altLang="en-US" dirty="0" smtClean="0"/>
              <a:t>索引号是</a:t>
            </a:r>
            <a:r>
              <a:rPr lang="en-US" altLang="zh-CN" dirty="0"/>
              <a:t>0</a:t>
            </a:r>
            <a:r>
              <a:rPr lang="zh-CN" altLang="en-US" dirty="0"/>
              <a:t>，最后一个字符的</a:t>
            </a:r>
            <a:r>
              <a:rPr lang="zh-CN" altLang="en-US" dirty="0" smtClean="0"/>
              <a:t>索引号是</a:t>
            </a:r>
            <a:r>
              <a:rPr lang="en-US" altLang="zh-CN" dirty="0" smtClean="0"/>
              <a:t>n-1</a:t>
            </a:r>
            <a:r>
              <a:rPr lang="zh-CN" altLang="en-US" dirty="0" smtClean="0"/>
              <a:t>；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也支持反向索引，最后一个字符是</a:t>
            </a:r>
            <a:r>
              <a:rPr lang="en-US" altLang="zh-CN" dirty="0" smtClean="0"/>
              <a:t>-1</a:t>
            </a:r>
            <a:r>
              <a:rPr lang="zh-CN" altLang="en-US" dirty="0" smtClean="0"/>
              <a:t>，第一个字符是</a:t>
            </a:r>
            <a:r>
              <a:rPr lang="en-US" altLang="zh-CN" dirty="0" smtClean="0"/>
              <a:t>-</a:t>
            </a:r>
            <a:r>
              <a:rPr lang="en-US" altLang="zh-CN" dirty="0"/>
              <a:t>n</a:t>
            </a:r>
            <a:r>
              <a:rPr lang="zh-CN" altLang="en-US" dirty="0" smtClean="0"/>
              <a:t>。根据字符串对象的</a:t>
            </a:r>
            <a:r>
              <a:rPr lang="en-US" altLang="zh-CN" dirty="0" smtClean="0"/>
              <a:t>index(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)</a:t>
            </a:r>
            <a:r>
              <a:rPr lang="zh-CN" altLang="en-US" dirty="0" smtClean="0"/>
              <a:t>方法可以返回字符串中出现子串</a:t>
            </a:r>
            <a:r>
              <a:rPr lang="en-US" altLang="zh-CN" dirty="0" err="1"/>
              <a:t>i</a:t>
            </a:r>
            <a:r>
              <a:rPr lang="zh-CN" altLang="en-US" dirty="0"/>
              <a:t>的第一个索引</a:t>
            </a:r>
            <a:r>
              <a:rPr lang="zh-CN" altLang="en-US" dirty="0" smtClean="0"/>
              <a:t>号，如没有出现子串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，则显示报错信息。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789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99231" y="764704"/>
            <a:ext cx="55983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s = 'World'</a:t>
            </a:r>
          </a:p>
          <a:p>
            <a:r>
              <a:rPr lang="en-US" altLang="zh-CN" sz="2400" dirty="0"/>
              <a:t>&gt;&gt;&gt; s[0]</a:t>
            </a:r>
          </a:p>
          <a:p>
            <a:r>
              <a:rPr lang="en-US" altLang="zh-CN" sz="2400" dirty="0"/>
              <a:t>'W'</a:t>
            </a:r>
          </a:p>
          <a:p>
            <a:r>
              <a:rPr lang="en-US" altLang="zh-CN" sz="2400" dirty="0"/>
              <a:t>&gt;&gt;&gt; s[4]</a:t>
            </a:r>
          </a:p>
          <a:p>
            <a:r>
              <a:rPr lang="en-US" altLang="zh-CN" sz="2400" dirty="0"/>
              <a:t>'d'</a:t>
            </a:r>
          </a:p>
          <a:p>
            <a:r>
              <a:rPr lang="en-US" altLang="zh-CN" sz="2400" dirty="0"/>
              <a:t>&gt;&gt;&gt; s[-1]</a:t>
            </a:r>
          </a:p>
          <a:p>
            <a:r>
              <a:rPr lang="en-US" altLang="zh-CN" sz="2400" dirty="0"/>
              <a:t>'d'</a:t>
            </a:r>
          </a:p>
          <a:p>
            <a:r>
              <a:rPr lang="en-US" altLang="zh-CN" sz="2400" dirty="0"/>
              <a:t>&gt;&gt;&gt; s[-5]</a:t>
            </a:r>
          </a:p>
          <a:p>
            <a:r>
              <a:rPr lang="en-US" altLang="zh-CN" sz="2400" dirty="0"/>
              <a:t>'W'</a:t>
            </a:r>
          </a:p>
          <a:p>
            <a:r>
              <a:rPr lang="en-US" altLang="zh-CN" sz="2400" dirty="0" smtClean="0"/>
              <a:t> </a:t>
            </a:r>
            <a:endParaRPr lang="zh-CN" alt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281" y="4287324"/>
            <a:ext cx="5738711" cy="2041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309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600200"/>
            <a:ext cx="8363272" cy="4525963"/>
          </a:xfrm>
        </p:spPr>
        <p:txBody>
          <a:bodyPr/>
          <a:lstStyle/>
          <a:p>
            <a:pPr lvl="1"/>
            <a:r>
              <a:rPr lang="zh-CN" altLang="en-US" dirty="0" smtClean="0"/>
              <a:t>切片，通过切片</a:t>
            </a:r>
            <a:r>
              <a:rPr lang="zh-CN" altLang="en-US" dirty="0"/>
              <a:t>操作符（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:</a:t>
            </a:r>
            <a:r>
              <a:rPr lang="en-US" altLang="zh-CN" dirty="0" smtClean="0"/>
              <a:t>j]</a:t>
            </a:r>
            <a:r>
              <a:rPr lang="zh-CN" altLang="en-US" dirty="0"/>
              <a:t>）得到索引</a:t>
            </a:r>
            <a:r>
              <a:rPr lang="zh-CN" altLang="en-US" dirty="0" smtClean="0"/>
              <a:t>号</a:t>
            </a:r>
            <a:r>
              <a:rPr lang="en-US" altLang="zh-CN" dirty="0" err="1" smtClean="0"/>
              <a:t>i</a:t>
            </a:r>
            <a:r>
              <a:rPr lang="zh-CN" altLang="en-US" dirty="0"/>
              <a:t>到</a:t>
            </a:r>
            <a:r>
              <a:rPr lang="en-US" altLang="zh-CN" dirty="0"/>
              <a:t>j-1</a:t>
            </a:r>
            <a:r>
              <a:rPr lang="zh-CN" altLang="en-US" dirty="0" smtClean="0"/>
              <a:t>的子</a:t>
            </a:r>
            <a:r>
              <a:rPr lang="zh-CN" altLang="en-US" dirty="0"/>
              <a:t>字符串</a:t>
            </a:r>
            <a:r>
              <a:rPr lang="zh-CN" altLang="en-US" dirty="0" smtClean="0"/>
              <a:t>，如</a:t>
            </a:r>
            <a:r>
              <a:rPr lang="en-US" altLang="zh-CN" dirty="0" smtClean="0"/>
              <a:t>s[1:3]</a:t>
            </a:r>
            <a:r>
              <a:rPr lang="zh-CN" altLang="en-US" dirty="0" smtClean="0"/>
              <a:t>表示得到第</a:t>
            </a:r>
            <a:r>
              <a:rPr lang="zh-CN" altLang="en-US" dirty="0"/>
              <a:t>二</a:t>
            </a:r>
            <a:r>
              <a:rPr lang="zh-CN" altLang="en-US" dirty="0" smtClean="0"/>
              <a:t>和第三两个字符组成的子字符串。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计算长度，利用内置函数</a:t>
            </a:r>
            <a:r>
              <a:rPr lang="en-US" altLang="zh-CN" dirty="0" err="1" smtClean="0"/>
              <a:t>len</a:t>
            </a:r>
            <a:r>
              <a:rPr lang="zh-CN" altLang="en-US" dirty="0" smtClean="0"/>
              <a:t>可以计算字符串的长度，如</a:t>
            </a:r>
            <a:r>
              <a:rPr lang="en-US" altLang="zh-CN" dirty="0" err="1"/>
              <a:t>len</a:t>
            </a:r>
            <a:r>
              <a:rPr lang="en-US" altLang="zh-CN" dirty="0" smtClean="0"/>
              <a:t>(“Hello”)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返回</a:t>
            </a:r>
            <a:r>
              <a:rPr lang="zh-CN" altLang="en-US" dirty="0" smtClean="0"/>
              <a:t>最大最小值元素，利用内置函数</a:t>
            </a:r>
            <a:r>
              <a:rPr lang="en-US" altLang="zh-CN" dirty="0" smtClean="0"/>
              <a:t>max</a:t>
            </a:r>
            <a:r>
              <a:rPr lang="zh-CN" altLang="en-US" dirty="0" smtClean="0"/>
              <a:t>和</a:t>
            </a:r>
            <a:r>
              <a:rPr lang="en-US" altLang="zh-CN" dirty="0" smtClean="0"/>
              <a:t>min</a:t>
            </a:r>
            <a:r>
              <a:rPr lang="zh-CN" altLang="en-US" dirty="0" smtClean="0"/>
              <a:t>可以返回字符串中</a:t>
            </a:r>
            <a:r>
              <a:rPr lang="zh-CN" altLang="en-US" dirty="0"/>
              <a:t>的最大</a:t>
            </a:r>
            <a:r>
              <a:rPr lang="zh-CN" altLang="en-US" dirty="0" smtClean="0"/>
              <a:t>最小值元素，如</a:t>
            </a:r>
            <a:r>
              <a:rPr lang="en-US" altLang="zh-CN" dirty="0"/>
              <a:t>max("15394") </a:t>
            </a:r>
            <a:r>
              <a:rPr lang="zh-CN" altLang="en-US" dirty="0" smtClean="0"/>
              <a:t>。</a:t>
            </a:r>
            <a:endParaRPr lang="zh-CN" altLang="en-US" dirty="0"/>
          </a:p>
          <a:p>
            <a:pPr lvl="1"/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830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908920"/>
          </a:xfrm>
        </p:spPr>
        <p:txBody>
          <a:bodyPr/>
          <a:lstStyle/>
          <a:p>
            <a:pPr lvl="1"/>
            <a:r>
              <a:rPr lang="zh-CN" altLang="en-US" dirty="0" smtClean="0"/>
              <a:t>统计，字符串的</a:t>
            </a:r>
            <a:r>
              <a:rPr lang="en-US" altLang="zh-CN" dirty="0" smtClean="0"/>
              <a:t>count(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)</a:t>
            </a:r>
            <a:r>
              <a:rPr lang="zh-CN" altLang="en-US" dirty="0" smtClean="0"/>
              <a:t>方法可以统计字符串中出现子串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的次数，如</a:t>
            </a:r>
            <a:r>
              <a:rPr lang="en-US" altLang="zh-CN" dirty="0"/>
              <a:t>"This is a </a:t>
            </a:r>
            <a:r>
              <a:rPr lang="en-US" altLang="zh-CN" dirty="0" err="1"/>
              <a:t>pen".count</a:t>
            </a:r>
            <a:r>
              <a:rPr lang="en-US" altLang="zh-CN" dirty="0"/>
              <a:t>("is") 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判定</a:t>
            </a:r>
            <a:r>
              <a:rPr lang="zh-CN" altLang="en-US" dirty="0" smtClean="0"/>
              <a:t>包含关系，根据关键词</a:t>
            </a:r>
            <a:r>
              <a:rPr lang="en-US" altLang="zh-CN" dirty="0" smtClean="0"/>
              <a:t>in</a:t>
            </a:r>
            <a:r>
              <a:rPr lang="zh-CN" altLang="en-US" dirty="0" smtClean="0"/>
              <a:t>或</a:t>
            </a:r>
            <a:r>
              <a:rPr lang="en-US" altLang="zh-CN" dirty="0" smtClean="0"/>
              <a:t>not in</a:t>
            </a:r>
            <a:r>
              <a:rPr lang="zh-CN" altLang="en-US" dirty="0" smtClean="0"/>
              <a:t>判定字符串</a:t>
            </a:r>
            <a:r>
              <a:rPr lang="en-US" altLang="zh-CN" dirty="0"/>
              <a:t>s</a:t>
            </a:r>
            <a:r>
              <a:rPr lang="zh-CN" altLang="en-US" dirty="0" smtClean="0"/>
              <a:t>中是否包含</a:t>
            </a:r>
            <a:r>
              <a:rPr lang="zh-CN" altLang="en-US" dirty="0"/>
              <a:t>字符串</a:t>
            </a:r>
            <a:r>
              <a:rPr lang="en-US" altLang="zh-CN" dirty="0" smtClean="0"/>
              <a:t>x</a:t>
            </a:r>
            <a:r>
              <a:rPr lang="zh-CN" altLang="en-US" dirty="0" smtClean="0"/>
              <a:t>，返回</a:t>
            </a:r>
            <a:r>
              <a:rPr lang="en-US" altLang="zh-CN" dirty="0" smtClean="0"/>
              <a:t>True</a:t>
            </a:r>
            <a:r>
              <a:rPr lang="zh-CN" altLang="en-US" dirty="0" smtClean="0"/>
              <a:t>或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，如</a:t>
            </a:r>
            <a:r>
              <a:rPr lang="en-US" altLang="zh-CN" dirty="0"/>
              <a:t>"is" in "This is a pen</a:t>
            </a:r>
            <a:r>
              <a:rPr lang="en-US" altLang="zh-CN" dirty="0" smtClean="0"/>
              <a:t>"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00956" y="5347512"/>
            <a:ext cx="6523372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上述字符串操作同样适用于其他的序列对象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2591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4193841"/>
              </p:ext>
            </p:extLst>
          </p:nvPr>
        </p:nvGraphicFramePr>
        <p:xfrm>
          <a:off x="467544" y="1052736"/>
          <a:ext cx="8229600" cy="5092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4216"/>
                <a:gridCol w="6285384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 + 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合并，返回字符串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和字符串</a:t>
                      </a:r>
                      <a:r>
                        <a:rPr lang="en-US" altLang="zh-CN" dirty="0" smtClean="0"/>
                        <a:t>t</a:t>
                      </a:r>
                      <a:r>
                        <a:rPr lang="zh-CN" altLang="en-US" dirty="0" smtClean="0"/>
                        <a:t>连接。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 * n, n *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复制，返回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个字符串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连接。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s[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索引，返回字符串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中索引号为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的元素，索引号从</a:t>
                      </a:r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开始。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s[</a:t>
                      </a:r>
                      <a:r>
                        <a:rPr lang="en-US" altLang="zh-CN" dirty="0" err="1" smtClean="0"/>
                        <a:t>i:j</a:t>
                      </a:r>
                      <a:r>
                        <a:rPr lang="en-US" altLang="zh-CN" dirty="0" smtClean="0"/>
                        <a:t>]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切片，返回字符串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中索引号从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的子串。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s[</a:t>
                      </a:r>
                      <a:r>
                        <a:rPr lang="en-US" altLang="zh-CN" dirty="0" err="1" smtClean="0"/>
                        <a:t>i:j:k</a:t>
                      </a:r>
                      <a:r>
                        <a:rPr lang="en-US" altLang="zh-CN" dirty="0" smtClean="0"/>
                        <a:t>]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切片，返回字符串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中索引号从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、步长为</a:t>
                      </a:r>
                      <a:r>
                        <a:rPr lang="en-US" altLang="zh-CN" dirty="0" smtClean="0"/>
                        <a:t>k</a:t>
                      </a:r>
                      <a:r>
                        <a:rPr lang="zh-CN" altLang="en-US" dirty="0" smtClean="0"/>
                        <a:t>的子串。</a:t>
                      </a: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len</a:t>
                      </a:r>
                      <a:r>
                        <a:rPr lang="en-US" altLang="zh-CN" dirty="0" smtClean="0"/>
                        <a:t>(s)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计算长度，返回字符串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的长度。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min(s)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max(s)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计算最大最小，返回字符串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中的最大最小值元素。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s.index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查找索引，返回字符串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中出现字符串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的第一个索引号。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s.count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统计，返回字符串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中出现字符串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的个数。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x in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如果字符串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中包含字符串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，则返回</a:t>
                      </a:r>
                      <a:r>
                        <a:rPr lang="en-US" altLang="zh-CN" dirty="0" smtClean="0"/>
                        <a:t>True</a:t>
                      </a:r>
                      <a:r>
                        <a:rPr lang="zh-CN" altLang="en-US" dirty="0" smtClean="0"/>
                        <a:t>，否则，返回</a:t>
                      </a:r>
                      <a:r>
                        <a:rPr lang="en-US" altLang="zh-CN" dirty="0" smtClean="0"/>
                        <a:t>False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x not in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如果字符串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中包含字符串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，则返回</a:t>
                      </a:r>
                      <a:r>
                        <a:rPr lang="en-US" altLang="zh-CN" dirty="0" smtClean="0"/>
                        <a:t>True</a:t>
                      </a:r>
                      <a:r>
                        <a:rPr lang="zh-CN" altLang="en-US" dirty="0" smtClean="0"/>
                        <a:t>，否则，返回</a:t>
                      </a:r>
                      <a:r>
                        <a:rPr lang="en-US" altLang="zh-CN" dirty="0" smtClean="0"/>
                        <a:t>False</a:t>
                      </a:r>
                      <a:r>
                        <a:rPr lang="zh-CN" altLang="en-US" dirty="0" smtClean="0"/>
                        <a:t>。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275856" y="447055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/>
              <a:t>字符串操作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6493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4248472" cy="778098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 smtClean="0">
                <a:ea typeface="华文新魏" pitchFamily="2" charset="-122"/>
              </a:rPr>
              <a:t>包含变量的字符串</a:t>
            </a:r>
            <a:endParaRPr lang="zh-CN" altLang="en-US" sz="3600" dirty="0"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556792"/>
            <a:ext cx="8229600" cy="3799874"/>
          </a:xfrm>
        </p:spPr>
        <p:txBody>
          <a:bodyPr/>
          <a:lstStyle/>
          <a:p>
            <a:r>
              <a:rPr lang="zh-CN" altLang="en-US" dirty="0" smtClean="0"/>
              <a:t>包含变量的字符串会根据变量的值产生不同的字符串。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利用</a:t>
            </a:r>
            <a:r>
              <a:rPr lang="en-US" altLang="zh-CN" dirty="0" smtClean="0"/>
              <a:t>%</a:t>
            </a:r>
            <a:r>
              <a:rPr lang="zh-CN" altLang="en-US" dirty="0" smtClean="0"/>
              <a:t>操作符来声明变量插入到的地方，</a:t>
            </a:r>
            <a:r>
              <a:rPr lang="en-US" altLang="zh-CN" dirty="0" smtClean="0"/>
              <a:t>%</a:t>
            </a:r>
            <a:r>
              <a:rPr lang="zh-CN" altLang="en-US" dirty="0" smtClean="0"/>
              <a:t>操作符后接一个类型转换符，定义插入变量的类型（如</a:t>
            </a:r>
            <a:r>
              <a:rPr lang="en-US" altLang="zh-CN" dirty="0" smtClean="0"/>
              <a:t>%s</a:t>
            </a:r>
            <a:r>
              <a:rPr lang="zh-CN" altLang="en-US" dirty="0"/>
              <a:t>表示</a:t>
            </a:r>
            <a:r>
              <a:rPr lang="zh-CN" altLang="en-US" dirty="0" smtClean="0"/>
              <a:t>字符串；</a:t>
            </a:r>
            <a:r>
              <a:rPr lang="en-US" altLang="zh-CN" dirty="0"/>
              <a:t> %</a:t>
            </a:r>
            <a:r>
              <a:rPr lang="en-US" altLang="zh-CN" dirty="0" smtClean="0"/>
              <a:t>d</a:t>
            </a:r>
            <a:r>
              <a:rPr lang="zh-CN" altLang="en-US" dirty="0" smtClean="0"/>
              <a:t>表示整数；</a:t>
            </a:r>
            <a:r>
              <a:rPr lang="en-US" altLang="zh-CN" dirty="0"/>
              <a:t> </a:t>
            </a:r>
            <a:r>
              <a:rPr lang="en-US" altLang="zh-CN" dirty="0" smtClean="0"/>
              <a:t>%f</a:t>
            </a:r>
            <a:r>
              <a:rPr lang="zh-CN" altLang="en-US" dirty="0" smtClean="0"/>
              <a:t>表示浮点数等）。字符串后面再加一个</a:t>
            </a:r>
            <a:r>
              <a:rPr lang="en-US" altLang="zh-CN" dirty="0"/>
              <a:t>%</a:t>
            </a:r>
            <a:r>
              <a:rPr lang="zh-CN" altLang="en-US" dirty="0" smtClean="0"/>
              <a:t>操作符，后接对应变量值。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27584" y="5356666"/>
            <a:ext cx="76328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print 'The area of %s is %f </a:t>
            </a:r>
            <a:r>
              <a:rPr lang="en-US" altLang="zh-CN" sz="2400" dirty="0" err="1"/>
              <a:t>sq</a:t>
            </a:r>
            <a:r>
              <a:rPr lang="en-US" altLang="zh-CN" sz="2400" dirty="0"/>
              <a:t> km.'%('Shanghai',6500)</a:t>
            </a:r>
          </a:p>
          <a:p>
            <a:r>
              <a:rPr lang="en-US" altLang="zh-CN" sz="2400" dirty="0"/>
              <a:t>The area of Shanghai is 6500.000000 </a:t>
            </a:r>
            <a:r>
              <a:rPr lang="en-US" altLang="zh-CN" sz="2400" dirty="0" err="1"/>
              <a:t>sq</a:t>
            </a:r>
            <a:r>
              <a:rPr lang="en-US" altLang="zh-CN" sz="2400" dirty="0"/>
              <a:t> km.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4890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72816"/>
          </a:xfrm>
        </p:spPr>
        <p:txBody>
          <a:bodyPr/>
          <a:lstStyle/>
          <a:p>
            <a:r>
              <a:rPr lang="en-US" altLang="zh-CN" dirty="0"/>
              <a:t>%</a:t>
            </a:r>
            <a:r>
              <a:rPr lang="zh-CN" altLang="en-US" dirty="0" smtClean="0"/>
              <a:t>操作符和转换符之间可以定义长度以及小数位，如</a:t>
            </a:r>
            <a:r>
              <a:rPr lang="en-US" altLang="zh-CN" dirty="0" smtClean="0"/>
              <a:t>8.2</a:t>
            </a:r>
            <a:r>
              <a:rPr lang="zh-CN" altLang="en-US" dirty="0" smtClean="0"/>
              <a:t>表示长度为</a:t>
            </a:r>
            <a:r>
              <a:rPr lang="en-US" altLang="zh-CN" dirty="0" smtClean="0"/>
              <a:t>8</a:t>
            </a:r>
            <a:r>
              <a:rPr lang="zh-CN" altLang="en-US" dirty="0" smtClean="0"/>
              <a:t>，小数点后面</a:t>
            </a:r>
            <a:r>
              <a:rPr lang="en-US" altLang="zh-CN" dirty="0" smtClean="0"/>
              <a:t>2</a:t>
            </a:r>
            <a:r>
              <a:rPr lang="zh-CN" altLang="en-US" dirty="0" smtClean="0"/>
              <a:t>位。数字前加“</a:t>
            </a:r>
            <a:r>
              <a:rPr lang="en-US" altLang="zh-CN" dirty="0" smtClean="0"/>
              <a:t>-</a:t>
            </a:r>
            <a:r>
              <a:rPr lang="zh-CN" altLang="en-US" dirty="0" smtClean="0"/>
              <a:t>”号，表示左对齐，不加“</a:t>
            </a:r>
            <a:r>
              <a:rPr lang="en-US" altLang="zh-CN" dirty="0" smtClean="0"/>
              <a:t>-</a:t>
            </a:r>
            <a:r>
              <a:rPr lang="zh-CN" altLang="en-US" dirty="0" smtClean="0"/>
              <a:t>”号表示右对齐。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59632" y="3789040"/>
            <a:ext cx="63367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zh-CN" sz="2400" dirty="0"/>
              <a:t>&gt;&gt;&gt; print "%-8.2f"%3.1415926</a:t>
            </a:r>
          </a:p>
          <a:p>
            <a:r>
              <a:rPr lang="fr-FR" altLang="zh-CN" sz="2400" dirty="0"/>
              <a:t>3.14    </a:t>
            </a:r>
          </a:p>
          <a:p>
            <a:r>
              <a:rPr lang="fr-FR" altLang="zh-CN" sz="2400" dirty="0"/>
              <a:t>&gt;&gt;&gt; print "%8.2f"%3.1415926</a:t>
            </a:r>
          </a:p>
          <a:p>
            <a:r>
              <a:rPr lang="fr-FR" altLang="zh-CN" sz="2400" dirty="0"/>
              <a:t>    </a:t>
            </a:r>
            <a:r>
              <a:rPr lang="fr-FR" altLang="zh-CN" sz="2400" dirty="0" smtClean="0"/>
              <a:t>    3.14</a:t>
            </a:r>
            <a:endParaRPr lang="fr-FR" altLang="zh-CN" sz="2400" dirty="0"/>
          </a:p>
          <a:p>
            <a:r>
              <a:rPr lang="fr-FR" altLang="zh-CN" sz="2400" dirty="0"/>
              <a:t>&gt;&gt;&gt;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7392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7583" y="404664"/>
            <a:ext cx="3096345" cy="796950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汉字</a:t>
            </a:r>
            <a:r>
              <a:rPr lang="zh-CN" altLang="en-US" sz="3600" dirty="0" smtClean="0">
                <a:ea typeface="华文新魏" pitchFamily="2" charset="-122"/>
              </a:rPr>
              <a:t>字符</a:t>
            </a:r>
            <a:endParaRPr lang="zh-CN" altLang="en-US" sz="3600" dirty="0"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4973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zh-CN" altLang="en-US" dirty="0" smtClean="0"/>
              <a:t>字符有多种编码类型，如</a:t>
            </a:r>
            <a:r>
              <a:rPr lang="en-US" altLang="zh-CN" dirty="0" smtClean="0"/>
              <a:t>ASCII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个字节表示</a:t>
            </a:r>
            <a:r>
              <a:rPr lang="en-US" altLang="zh-CN" dirty="0"/>
              <a:t>1</a:t>
            </a:r>
            <a:r>
              <a:rPr lang="zh-CN" altLang="en-US" dirty="0"/>
              <a:t>个字符）、</a:t>
            </a:r>
            <a:r>
              <a:rPr lang="en-US" altLang="zh-CN" dirty="0" err="1" smtClean="0"/>
              <a:t>gbk</a:t>
            </a:r>
            <a:r>
              <a:rPr lang="zh-CN" altLang="en-US" dirty="0" smtClean="0"/>
              <a:t>（汉字编码，</a:t>
            </a:r>
            <a:r>
              <a:rPr lang="zh-CN" altLang="en-US" dirty="0"/>
              <a:t>两个字节表示</a:t>
            </a:r>
            <a:r>
              <a:rPr lang="en-US" altLang="zh-CN" dirty="0"/>
              <a:t>1</a:t>
            </a:r>
            <a:r>
              <a:rPr lang="zh-CN" altLang="en-US" dirty="0"/>
              <a:t>个字符</a:t>
            </a:r>
            <a:r>
              <a:rPr lang="zh-CN" altLang="en-US" dirty="0" smtClean="0"/>
              <a:t>）、</a:t>
            </a:r>
            <a:r>
              <a:rPr lang="en-US" altLang="zh-CN" dirty="0" err="1" smtClean="0"/>
              <a:t>unicode</a:t>
            </a:r>
            <a:r>
              <a:rPr lang="zh-CN" altLang="en-US" dirty="0" smtClean="0"/>
              <a:t>（通用编码）等，</a:t>
            </a:r>
            <a:endParaRPr lang="en-US" altLang="zh-CN" dirty="0" smtClean="0"/>
          </a:p>
          <a:p>
            <a:pPr marL="342900" lvl="1" indent="-342900">
              <a:buFont typeface="Arial" charset="0"/>
              <a:buChar char="•"/>
            </a:pPr>
            <a:r>
              <a:rPr lang="en-US" altLang="zh-CN" dirty="0" smtClean="0"/>
              <a:t>Python</a:t>
            </a:r>
            <a:r>
              <a:rPr lang="zh-CN" altLang="en-US" dirty="0" smtClean="0"/>
              <a:t>中的有些命令在处理字符串时默认字符串为</a:t>
            </a:r>
            <a:r>
              <a:rPr lang="en-US" altLang="zh-CN" dirty="0" smtClean="0"/>
              <a:t>ASCII</a:t>
            </a:r>
            <a:r>
              <a:rPr lang="zh-CN" altLang="en-US" dirty="0" smtClean="0"/>
              <a:t>编码，如字符串是汉字会出现错误信息。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259632" y="443711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string = "</a:t>
            </a:r>
            <a:r>
              <a:rPr lang="zh-CN" altLang="en-US" sz="2400" dirty="0"/>
              <a:t>华东师大</a:t>
            </a:r>
            <a:r>
              <a:rPr lang="en-US" altLang="zh-CN" sz="2400" dirty="0"/>
              <a:t>" </a:t>
            </a:r>
            <a:endParaRPr lang="en-US" altLang="zh-CN" sz="2400" dirty="0" smtClean="0"/>
          </a:p>
          <a:p>
            <a:r>
              <a:rPr lang="en-US" altLang="zh-CN" sz="2400" dirty="0" smtClean="0"/>
              <a:t>for </a:t>
            </a:r>
            <a:r>
              <a:rPr lang="en-US" altLang="zh-CN" sz="2400" dirty="0"/>
              <a:t>s in string:</a:t>
            </a:r>
          </a:p>
          <a:p>
            <a:r>
              <a:rPr lang="en-US" altLang="zh-CN" sz="2400" dirty="0"/>
              <a:t>    print s</a:t>
            </a:r>
            <a:endParaRPr lang="zh-CN" altLang="en-US" sz="24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631" y="3933056"/>
            <a:ext cx="289495" cy="2574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822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高粘合性。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程序不需要编译就能和其他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程序或其他编程语言程序混合，如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程序和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程序的通信，使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成为基于</a:t>
            </a:r>
            <a:r>
              <a:rPr lang="en-US" altLang="zh-CN" dirty="0" smtClean="0"/>
              <a:t>Java Web</a:t>
            </a:r>
            <a:r>
              <a:rPr lang="zh-CN" altLang="en-US" dirty="0" smtClean="0"/>
              <a:t>应用的一个理想工具。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330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zh-CN" altLang="en-US" dirty="0"/>
              <a:t>为了正确处理汉字字符串，需要在第一行自动加入一条声明语句（</a:t>
            </a:r>
            <a:r>
              <a:rPr lang="en-US" altLang="zh-CN" dirty="0"/>
              <a:t># -*- coding: cp936 </a:t>
            </a:r>
            <a:r>
              <a:rPr lang="en-US" altLang="zh-CN" dirty="0" smtClean="0"/>
              <a:t>-*-</a:t>
            </a:r>
            <a:r>
              <a:rPr lang="zh-CN" altLang="en-US" dirty="0" smtClean="0"/>
              <a:t>，在文件保存时，如检查出有非</a:t>
            </a:r>
            <a:r>
              <a:rPr lang="en-US" altLang="zh-CN" dirty="0" smtClean="0"/>
              <a:t>ASCII</a:t>
            </a:r>
            <a:r>
              <a:rPr lang="zh-CN" altLang="en-US" dirty="0" smtClean="0"/>
              <a:t>字符，会有提示，可自动添加），</a:t>
            </a:r>
            <a:r>
              <a:rPr lang="zh-CN" altLang="en-US" dirty="0"/>
              <a:t>表示非</a:t>
            </a:r>
            <a:r>
              <a:rPr lang="en-US" altLang="zh-CN" dirty="0"/>
              <a:t>ASCII</a:t>
            </a:r>
            <a:r>
              <a:rPr lang="zh-CN" altLang="en-US" dirty="0"/>
              <a:t>字符为汉字字符，并在汉字字符串前加一个前缀“</a:t>
            </a:r>
            <a:r>
              <a:rPr lang="en-US" altLang="zh-CN" dirty="0"/>
              <a:t>u</a:t>
            </a:r>
            <a:r>
              <a:rPr lang="zh-CN" altLang="en-US" dirty="0"/>
              <a:t>”</a:t>
            </a:r>
            <a:r>
              <a:rPr lang="zh-CN" altLang="en-US" dirty="0" smtClean="0"/>
              <a:t>，表示该字符串为</a:t>
            </a:r>
            <a:r>
              <a:rPr lang="en-US" altLang="zh-CN" dirty="0" smtClean="0"/>
              <a:t>Unicode</a:t>
            </a:r>
            <a:r>
              <a:rPr lang="zh-CN" altLang="en-US" dirty="0"/>
              <a:t>码（通用编码</a:t>
            </a:r>
            <a:r>
              <a:rPr lang="zh-CN" altLang="en-US" dirty="0" smtClean="0"/>
              <a:t>）。</a:t>
            </a:r>
            <a:r>
              <a:rPr lang="en-US" altLang="zh-CN" dirty="0" smtClean="0"/>
              <a:t> 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27584" y="414908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# -*- coding: cp936 -*-</a:t>
            </a:r>
          </a:p>
          <a:p>
            <a:r>
              <a:rPr lang="en-US" altLang="zh-CN" sz="2400" dirty="0"/>
              <a:t>string = u"</a:t>
            </a:r>
            <a:r>
              <a:rPr lang="zh-CN" altLang="en-US" sz="2400" dirty="0"/>
              <a:t>华东师大</a:t>
            </a:r>
            <a:r>
              <a:rPr lang="en-US" altLang="zh-CN" sz="2400" dirty="0"/>
              <a:t>"</a:t>
            </a:r>
          </a:p>
          <a:p>
            <a:r>
              <a:rPr lang="en-US" altLang="zh-CN" sz="2400" dirty="0"/>
              <a:t>for s in string:</a:t>
            </a:r>
          </a:p>
          <a:p>
            <a:r>
              <a:rPr lang="en-US" altLang="zh-CN" sz="2400" dirty="0"/>
              <a:t>    print s</a:t>
            </a:r>
            <a:endParaRPr lang="zh-CN" altLang="en-US" sz="2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4178940"/>
            <a:ext cx="3694113" cy="165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092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525963"/>
          </a:xfrm>
        </p:spPr>
        <p:txBody>
          <a:bodyPr/>
          <a:lstStyle/>
          <a:p>
            <a:r>
              <a:rPr lang="zh-CN" altLang="en-US" dirty="0" smtClean="0"/>
              <a:t>字符串对象的方法包括：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字符大小写操作（改成大写、小写或互换）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查找字符串中某个子串，包括首个子串的位置、数量以及替代等。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字符串的分割与连接。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去掉字符串左边</a:t>
            </a:r>
            <a:r>
              <a:rPr lang="zh-CN" altLang="en-US" dirty="0"/>
              <a:t>、</a:t>
            </a:r>
            <a:r>
              <a:rPr lang="zh-CN" altLang="en-US" dirty="0" smtClean="0"/>
              <a:t>右边或两边</a:t>
            </a:r>
            <a:r>
              <a:rPr lang="zh-CN" altLang="en-US" dirty="0"/>
              <a:t>的空白符（或指定字符</a:t>
            </a:r>
            <a:r>
              <a:rPr lang="zh-CN" altLang="en-US" dirty="0" smtClean="0"/>
              <a:t>）。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…</a:t>
            </a:r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560" y="404664"/>
            <a:ext cx="4104456" cy="792088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 smtClean="0">
                <a:ea typeface="华文新魏" pitchFamily="2" charset="-122"/>
              </a:rPr>
              <a:t>字符串对象的方法</a:t>
            </a:r>
            <a:endParaRPr lang="zh-CN" altLang="en-US" sz="3600" dirty="0">
              <a:ea typeface="华文新魏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5661248"/>
            <a:ext cx="7416824" cy="83099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字符串对象是不可变对象，所有操作都是返回一个新的对象，原有对象的值没有改变。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1820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29370" y="640741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String</a:t>
            </a:r>
            <a:r>
              <a:rPr lang="zh-CN" altLang="en-US" sz="2400" dirty="0" smtClean="0"/>
              <a:t>对象方法（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890234"/>
              </p:ext>
            </p:extLst>
          </p:nvPr>
        </p:nvGraphicFramePr>
        <p:xfrm>
          <a:off x="467544" y="1268760"/>
          <a:ext cx="8208912" cy="5062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4296"/>
                <a:gridCol w="5544616"/>
              </a:tblGrid>
              <a:tr h="435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方法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0082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lower(), upper()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分别返回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的小写（大写），如</a:t>
                      </a:r>
                      <a:r>
                        <a:rPr lang="en-US" altLang="zh-CN" dirty="0" smtClean="0"/>
                        <a:t>"This is a </a:t>
                      </a:r>
                      <a:r>
                        <a:rPr lang="en-US" altLang="zh-CN" dirty="0" err="1" smtClean="0"/>
                        <a:t>pen".upper</a:t>
                      </a:r>
                      <a:r>
                        <a:rPr lang="en-US" altLang="zh-CN" dirty="0" smtClean="0"/>
                        <a:t>()</a:t>
                      </a:r>
                      <a:r>
                        <a:rPr lang="zh-CN" altLang="en-US" dirty="0" smtClean="0"/>
                        <a:t>。</a:t>
                      </a:r>
                      <a:endParaRPr lang="zh-CN" altLang="en-US" dirty="0"/>
                    </a:p>
                  </a:txBody>
                  <a:tcPr/>
                </a:tc>
              </a:tr>
              <a:tr h="56028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swapcase</a:t>
                      </a:r>
                      <a:r>
                        <a:rPr lang="en-US" altLang="zh-CN" dirty="0" smtClean="0"/>
                        <a:t>()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中的字符大小写对换。</a:t>
                      </a:r>
                      <a:endParaRPr lang="zh-CN" altLang="en-US" dirty="0"/>
                    </a:p>
                  </a:txBody>
                  <a:tcPr/>
                </a:tc>
              </a:tr>
              <a:tr h="66061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find(</a:t>
                      </a:r>
                      <a:r>
                        <a:rPr lang="en-US" altLang="zh-CN" i="1" dirty="0" smtClean="0"/>
                        <a:t>sub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start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end</a:t>
                      </a:r>
                      <a:r>
                        <a:rPr lang="en-US" altLang="zh-CN" dirty="0" smtClean="0"/>
                        <a:t>]])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返回子串</a:t>
                      </a:r>
                      <a:r>
                        <a:rPr lang="en-US" altLang="zh-CN" dirty="0" smtClean="0"/>
                        <a:t>sub</a:t>
                      </a:r>
                      <a:r>
                        <a:rPr lang="zh-CN" altLang="en-US" dirty="0" smtClean="0"/>
                        <a:t>在字符串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中首次出现的位置索引，如果没有就返回</a:t>
                      </a:r>
                      <a:r>
                        <a:rPr lang="en-US" altLang="zh-CN" dirty="0" smtClean="0"/>
                        <a:t>-1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start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end</a:t>
                      </a:r>
                      <a:r>
                        <a:rPr lang="zh-CN" altLang="en-US" dirty="0" smtClean="0"/>
                        <a:t>是位置索引，用于限定字符串某一段。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"This is a </a:t>
                      </a:r>
                      <a:r>
                        <a:rPr lang="en-US" altLang="zh-CN" dirty="0" err="1" smtClean="0"/>
                        <a:t>pen".find</a:t>
                      </a:r>
                      <a:r>
                        <a:rPr lang="en-US" altLang="zh-CN" dirty="0" smtClean="0"/>
                        <a:t>("is")</a:t>
                      </a:r>
                    </a:p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count(</a:t>
                      </a:r>
                      <a:r>
                        <a:rPr lang="en-US" altLang="zh-CN" i="1" dirty="0" smtClean="0"/>
                        <a:t>sub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start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smtClean="0"/>
                        <a:t>end</a:t>
                      </a:r>
                      <a:r>
                        <a:rPr lang="en-US" altLang="zh-CN" dirty="0" smtClean="0"/>
                        <a:t>]])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</a:t>
                      </a:r>
                      <a:r>
                        <a:rPr lang="en-US" altLang="zh-CN" dirty="0" smtClean="0"/>
                        <a:t>sub</a:t>
                      </a:r>
                      <a:r>
                        <a:rPr lang="zh-CN" altLang="en-US" dirty="0" smtClean="0"/>
                        <a:t>在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中出现的次数，</a:t>
                      </a:r>
                      <a:r>
                        <a:rPr lang="en-US" altLang="zh-CN" dirty="0" smtClean="0"/>
                        <a:t>start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smtClean="0"/>
                        <a:t>end</a:t>
                      </a:r>
                      <a:r>
                        <a:rPr lang="zh-CN" altLang="en-US" dirty="0" smtClean="0"/>
                        <a:t>同</a:t>
                      </a:r>
                      <a:r>
                        <a:rPr lang="en-US" altLang="zh-CN" dirty="0" smtClean="0"/>
                        <a:t>find</a:t>
                      </a:r>
                      <a:r>
                        <a:rPr lang="zh-CN" altLang="en-US" dirty="0" smtClean="0"/>
                        <a:t>函数。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"This is a </a:t>
                      </a:r>
                      <a:r>
                        <a:rPr lang="en-US" altLang="zh-CN" dirty="0" err="1" smtClean="0"/>
                        <a:t>pen".count</a:t>
                      </a:r>
                      <a:r>
                        <a:rPr lang="en-US" altLang="zh-CN" dirty="0" smtClean="0"/>
                        <a:t>("is")</a:t>
                      </a:r>
                    </a:p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replace(</a:t>
                      </a:r>
                      <a:r>
                        <a:rPr lang="en-US" altLang="zh-CN" i="1" dirty="0" smtClean="0"/>
                        <a:t>old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i="1" dirty="0" smtClean="0"/>
                        <a:t>new</a:t>
                      </a:r>
                      <a:r>
                        <a:rPr lang="en-US" altLang="zh-CN" dirty="0" smtClean="0"/>
                        <a:t>[, count])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中</a:t>
                      </a:r>
                      <a:r>
                        <a:rPr lang="en-US" altLang="zh-CN" dirty="0" smtClean="0"/>
                        <a:t>old</a:t>
                      </a:r>
                      <a:r>
                        <a:rPr lang="zh-CN" altLang="en-US" dirty="0" smtClean="0"/>
                        <a:t>子串替换成</a:t>
                      </a:r>
                      <a:r>
                        <a:rPr lang="en-US" altLang="zh-CN" dirty="0" smtClean="0"/>
                        <a:t>new</a:t>
                      </a:r>
                      <a:r>
                        <a:rPr lang="zh-CN" altLang="en-US" dirty="0" smtClean="0"/>
                        <a:t>子串，</a:t>
                      </a:r>
                      <a:r>
                        <a:rPr lang="en-US" altLang="zh-CN" dirty="0" smtClean="0"/>
                        <a:t>count</a:t>
                      </a:r>
                      <a:r>
                        <a:rPr lang="zh-CN" altLang="en-US" dirty="0" smtClean="0"/>
                        <a:t>表示最前面的</a:t>
                      </a:r>
                      <a:r>
                        <a:rPr lang="en-US" altLang="zh-CN" dirty="0" smtClean="0"/>
                        <a:t>count</a:t>
                      </a:r>
                      <a:r>
                        <a:rPr lang="zh-CN" altLang="en-US" dirty="0" smtClean="0"/>
                        <a:t>个子串替换。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"This is a </a:t>
                      </a:r>
                      <a:r>
                        <a:rPr lang="en-US" altLang="zh-CN" dirty="0" err="1" smtClean="0"/>
                        <a:t>pen".replace</a:t>
                      </a:r>
                      <a:r>
                        <a:rPr lang="en-US" altLang="zh-CN" dirty="0" smtClean="0"/>
                        <a:t>(" ","_")</a:t>
                      </a:r>
                    </a:p>
                    <a:p>
                      <a:r>
                        <a:rPr lang="en-US" altLang="zh-CN" dirty="0" smtClean="0"/>
                        <a:t>'</a:t>
                      </a:r>
                      <a:r>
                        <a:rPr lang="en-US" altLang="zh-CN" dirty="0" err="1" smtClean="0"/>
                        <a:t>This_is_a_pen</a:t>
                      </a:r>
                      <a:r>
                        <a:rPr lang="en-US" altLang="zh-CN" dirty="0" smtClean="0"/>
                        <a:t>'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43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43808" y="692696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String</a:t>
            </a:r>
            <a:r>
              <a:rPr lang="zh-CN" altLang="en-US" sz="2400" dirty="0"/>
              <a:t>对象方法（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536458"/>
              </p:ext>
            </p:extLst>
          </p:nvPr>
        </p:nvGraphicFramePr>
        <p:xfrm>
          <a:off x="467544" y="1268760"/>
          <a:ext cx="8208912" cy="4275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264"/>
                <a:gridCol w="5832648"/>
              </a:tblGrid>
              <a:tr h="435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方法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6061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split(</a:t>
                      </a:r>
                      <a:r>
                        <a:rPr lang="en-US" altLang="zh-CN" i="1" dirty="0" err="1" smtClean="0"/>
                        <a:t>sep</a:t>
                      </a:r>
                      <a:r>
                        <a:rPr lang="en-US" altLang="zh-CN" dirty="0" smtClean="0"/>
                        <a:t>[, </a:t>
                      </a:r>
                      <a:r>
                        <a:rPr lang="en-US" altLang="zh-CN" i="1" dirty="0" err="1" smtClean="0"/>
                        <a:t>maxsplit</a:t>
                      </a:r>
                      <a:r>
                        <a:rPr lang="en-US" altLang="zh-CN" dirty="0" smtClean="0"/>
                        <a:t>]])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在指定的分隔符位置把</a:t>
                      </a:r>
                      <a:r>
                        <a:rPr lang="en-US" altLang="zh-CN" dirty="0" smtClean="0"/>
                        <a:t>string</a:t>
                      </a:r>
                      <a:r>
                        <a:rPr lang="zh-CN" altLang="en-US" dirty="0" smtClean="0"/>
                        <a:t>分开（缺省分割符为空格），并返回分开的子串的列表。</a:t>
                      </a:r>
                      <a:r>
                        <a:rPr lang="en-US" altLang="zh-CN" dirty="0" err="1" smtClean="0"/>
                        <a:t>maxsplit</a:t>
                      </a:r>
                      <a:r>
                        <a:rPr lang="zh-CN" altLang="en-US" dirty="0" smtClean="0"/>
                        <a:t>是最大分割数，当达到最大分割数时，后面的字符串不再分割，最终列表的元素为</a:t>
                      </a:r>
                      <a:r>
                        <a:rPr lang="en-US" altLang="zh-CN" dirty="0" smtClean="0"/>
                        <a:t>maxsplit+1</a:t>
                      </a:r>
                      <a:r>
                        <a:rPr lang="zh-CN" altLang="en-US" dirty="0" smtClean="0"/>
                        <a:t>个。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"This is a </a:t>
                      </a:r>
                      <a:r>
                        <a:rPr lang="en-US" altLang="zh-CN" dirty="0" err="1" smtClean="0"/>
                        <a:t>pen".split</a:t>
                      </a:r>
                      <a:r>
                        <a:rPr lang="en-US" altLang="zh-CN" dirty="0" smtClean="0"/>
                        <a:t>()</a:t>
                      </a:r>
                    </a:p>
                    <a:p>
                      <a:r>
                        <a:rPr lang="en-US" altLang="zh-CN" dirty="0" smtClean="0"/>
                        <a:t>['This', 'is', 'a', 'pen']</a:t>
                      </a:r>
                      <a:endParaRPr lang="zh-CN" altLang="en-US" dirty="0"/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join(</a:t>
                      </a:r>
                      <a:r>
                        <a:rPr lang="en-US" altLang="zh-CN" i="1" dirty="0" err="1" smtClean="0"/>
                        <a:t>iterable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把可迭代对象（如列表）中的字符串元素连接成一个字符串，字符串对象的元素作为分隔符。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"_".join(['This', 'is', 'a', 'pen'])</a:t>
                      </a:r>
                    </a:p>
                    <a:p>
                      <a:r>
                        <a:rPr lang="en-US" altLang="zh-CN" dirty="0" smtClean="0"/>
                        <a:t>'</a:t>
                      </a:r>
                      <a:r>
                        <a:rPr lang="en-US" altLang="zh-CN" dirty="0" err="1" smtClean="0"/>
                        <a:t>This_is_a_pen</a:t>
                      </a:r>
                      <a:r>
                        <a:rPr lang="en-US" altLang="zh-CN" dirty="0" smtClean="0"/>
                        <a:t>'</a:t>
                      </a:r>
                    </a:p>
                  </a:txBody>
                  <a:tcPr/>
                </a:tc>
              </a:tr>
              <a:tr h="435278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lstrip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chars</a:t>
                      </a:r>
                      <a:r>
                        <a:rPr lang="en-US" altLang="zh-CN" dirty="0" smtClean="0"/>
                        <a:t>) </a:t>
                      </a:r>
                    </a:p>
                    <a:p>
                      <a:r>
                        <a:rPr lang="en-US" altLang="zh-CN" dirty="0" err="1" smtClean="0"/>
                        <a:t>rstrip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i="1" dirty="0" smtClean="0"/>
                        <a:t>chars</a:t>
                      </a:r>
                      <a:r>
                        <a:rPr lang="en-US" altLang="zh-CN" dirty="0" smtClean="0"/>
                        <a:t>)</a:t>
                      </a:r>
                    </a:p>
                    <a:p>
                      <a:r>
                        <a:rPr lang="en-US" altLang="zh-CN" dirty="0" smtClean="0"/>
                        <a:t>strip(</a:t>
                      </a:r>
                      <a:r>
                        <a:rPr lang="en-US" altLang="zh-CN" i="1" dirty="0" smtClean="0"/>
                        <a:t>chars</a:t>
                      </a:r>
                      <a:r>
                        <a:rPr lang="en-US" altLang="zh-CN" dirty="0" smtClean="0"/>
                        <a:t>)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分别去掉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左边、右边或两边的空白符（或指定字符）。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"   This is a pen   ".strip()</a:t>
                      </a:r>
                    </a:p>
                    <a:p>
                      <a:r>
                        <a:rPr lang="en-US" altLang="zh-CN" dirty="0" smtClean="0"/>
                        <a:t>'This is a pen'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539552" y="5939988"/>
            <a:ext cx="8144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更多</a:t>
            </a:r>
            <a:r>
              <a:rPr lang="zh-CN" altLang="en-US" dirty="0" smtClean="0"/>
              <a:t>的方法可查看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文档（</a:t>
            </a:r>
            <a:r>
              <a:rPr lang="en-US" altLang="zh-CN" dirty="0" smtClean="0"/>
              <a:t>Library Reference\Built-in </a:t>
            </a:r>
            <a:r>
              <a:rPr lang="en-US" altLang="zh-CN" dirty="0"/>
              <a:t>Types\String </a:t>
            </a:r>
            <a:r>
              <a:rPr lang="en-US" altLang="zh-CN" dirty="0" smtClean="0"/>
              <a:t>Methods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549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99592" y="1772816"/>
            <a:ext cx="698477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s = "</a:t>
            </a:r>
            <a:r>
              <a:rPr lang="zh-CN" altLang="en-US" sz="2400" dirty="0"/>
              <a:t>地理信息系统专业的课程包括地理信息系统概论、地理信息系统设计、地理信息系统开发等</a:t>
            </a:r>
            <a:r>
              <a:rPr lang="en-US" altLang="zh-CN" sz="2400" dirty="0"/>
              <a:t>"</a:t>
            </a:r>
          </a:p>
          <a:p>
            <a:r>
              <a:rPr lang="en-US" altLang="zh-CN" sz="2400" dirty="0"/>
              <a:t>count = </a:t>
            </a:r>
            <a:r>
              <a:rPr lang="en-US" altLang="zh-CN" sz="2400" dirty="0" err="1"/>
              <a:t>s.count</a:t>
            </a:r>
            <a:r>
              <a:rPr lang="en-US" altLang="zh-CN" sz="2400" dirty="0"/>
              <a:t>("</a:t>
            </a:r>
            <a:r>
              <a:rPr lang="zh-CN" altLang="en-US" sz="2400" dirty="0"/>
              <a:t>地理信息系统</a:t>
            </a:r>
            <a:r>
              <a:rPr lang="en-US" altLang="zh-CN" sz="2400" dirty="0"/>
              <a:t>")</a:t>
            </a:r>
          </a:p>
          <a:p>
            <a:r>
              <a:rPr lang="en-US" altLang="zh-CN" sz="2400" dirty="0" err="1"/>
              <a:t>new_s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s.replace</a:t>
            </a:r>
            <a:r>
              <a:rPr lang="en-US" altLang="zh-CN" sz="2400" dirty="0"/>
              <a:t>("</a:t>
            </a:r>
            <a:r>
              <a:rPr lang="zh-CN" altLang="en-US" sz="2400" dirty="0"/>
              <a:t>地理信息系统</a:t>
            </a:r>
            <a:r>
              <a:rPr lang="en-US" altLang="zh-CN" sz="2400" dirty="0"/>
              <a:t>","GIS")</a:t>
            </a:r>
          </a:p>
          <a:p>
            <a:r>
              <a:rPr lang="en-US" altLang="zh-CN" sz="2400" dirty="0"/>
              <a:t>print "the count is %</a:t>
            </a:r>
            <a:r>
              <a:rPr lang="en-US" altLang="zh-CN" sz="2400" dirty="0" err="1"/>
              <a:t>d"%count</a:t>
            </a:r>
            <a:endParaRPr lang="en-US" altLang="zh-CN" sz="2400" dirty="0"/>
          </a:p>
          <a:p>
            <a:r>
              <a:rPr lang="en-US" altLang="zh-CN" sz="2400" dirty="0"/>
              <a:t>print </a:t>
            </a:r>
            <a:r>
              <a:rPr lang="en-US" altLang="zh-CN" sz="2400" dirty="0" err="1"/>
              <a:t>new_s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5532694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统计</a:t>
            </a:r>
            <a:r>
              <a:rPr lang="zh-CN" altLang="en-US" sz="2400" dirty="0"/>
              <a:t>字符串</a:t>
            </a:r>
            <a:r>
              <a:rPr lang="zh-CN" altLang="en-US" sz="2400" dirty="0" smtClean="0"/>
              <a:t>中出现“地理信息系统”的次数，并用</a:t>
            </a:r>
            <a:r>
              <a:rPr lang="en-US" altLang="zh-CN" sz="2400" dirty="0" smtClean="0"/>
              <a:t>GIS</a:t>
            </a:r>
            <a:r>
              <a:rPr lang="zh-CN" altLang="en-US" sz="2400" dirty="0" smtClean="0"/>
              <a:t>代替。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2807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19872" y="497414"/>
            <a:ext cx="2232248" cy="72008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列表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列表是对象的集合，可以包含数字、字符串</a:t>
            </a:r>
            <a:r>
              <a:rPr lang="zh-CN" altLang="en-US" dirty="0"/>
              <a:t>、</a:t>
            </a:r>
            <a:r>
              <a:rPr lang="zh-CN" altLang="en-US" dirty="0" smtClean="0"/>
              <a:t>列表等类型元素。</a:t>
            </a:r>
            <a:endParaRPr lang="en-US" altLang="zh-CN" dirty="0" smtClean="0"/>
          </a:p>
          <a:p>
            <a:r>
              <a:rPr lang="zh-CN" altLang="en-US" dirty="0" smtClean="0"/>
              <a:t>列表中的所有元素都包含在一对方括号里面。</a:t>
            </a:r>
            <a:endParaRPr lang="en-US" altLang="zh-CN" dirty="0" smtClean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27584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6445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2952328" cy="792088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列表创建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列表的创建方式如下：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err="1" smtClean="0"/>
              <a:t>list_name</a:t>
            </a:r>
            <a:r>
              <a:rPr lang="en-US" altLang="zh-CN" dirty="0" smtClean="0"/>
              <a:t> = [element1,element2,element3,…]</a:t>
            </a:r>
          </a:p>
          <a:p>
            <a:r>
              <a:rPr lang="zh-CN" altLang="en-US" dirty="0" smtClean="0"/>
              <a:t>当列表中没有元素时，则为空列表。</a:t>
            </a:r>
            <a:endParaRPr lang="en-US" altLang="zh-CN" dirty="0" smtClean="0"/>
          </a:p>
          <a:p>
            <a:r>
              <a:rPr lang="zh-CN" altLang="en-US" dirty="0" smtClean="0"/>
              <a:t>可以创建嵌套列表，即列表中包含列表。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362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31840" y="1594872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创建</a:t>
            </a:r>
            <a:r>
              <a:rPr lang="zh-CN" altLang="en-US" sz="2400" dirty="0" smtClean="0"/>
              <a:t>列表</a:t>
            </a:r>
            <a:endParaRPr lang="zh-CN" altLang="en-US" sz="2400" dirty="0"/>
          </a:p>
        </p:txBody>
      </p:sp>
      <p:graphicFrame>
        <p:nvGraphicFramePr>
          <p:cNvPr id="6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8425673"/>
              </p:ext>
            </p:extLst>
          </p:nvPr>
        </p:nvGraphicFramePr>
        <p:xfrm>
          <a:off x="539552" y="2348880"/>
          <a:ext cx="8229600" cy="1697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/>
                <a:gridCol w="5277272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L1=[]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创建一个空的列表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L2 = [‘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aaa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’,’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bbb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’,’ccc’,’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ddd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’]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创建列表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L3 = [‘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’,[‘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def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’,’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ghi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’]]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创建嵌套列表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874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2520280" cy="796950"/>
          </a:xfrm>
          <a:solidFill>
            <a:schemeClr val="accent1">
              <a:lumMod val="20000"/>
              <a:lumOff val="80000"/>
            </a:schemeClr>
          </a:solidFill>
          <a:ln>
            <a:noFill/>
            <a:miter lim="800000"/>
            <a:headEnd/>
            <a:tailEnd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3600" dirty="0">
                <a:ea typeface="华文新魏" pitchFamily="2" charset="-122"/>
              </a:rPr>
              <a:t>列表</a:t>
            </a:r>
            <a:r>
              <a:rPr lang="zh-CN" altLang="en-US" sz="3600" dirty="0" smtClean="0">
                <a:ea typeface="华文新魏" pitchFamily="2" charset="-122"/>
              </a:rPr>
              <a:t>操作</a:t>
            </a:r>
            <a:endParaRPr lang="zh-CN" altLang="en-US" sz="3600" dirty="0">
              <a:ea typeface="华文新魏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412975"/>
          </a:xfrm>
        </p:spPr>
        <p:txBody>
          <a:bodyPr/>
          <a:lstStyle/>
          <a:p>
            <a:r>
              <a:rPr lang="zh-CN" altLang="en-US" dirty="0" smtClean="0"/>
              <a:t>和字符串对象一样，列表可以进行合并、重复、索引、切片、计算序列长度等序列类型操作。</a:t>
            </a:r>
            <a:endParaRPr lang="en-US" altLang="zh-CN" dirty="0" smtClean="0"/>
          </a:p>
          <a:p>
            <a:r>
              <a:rPr lang="zh-CN" altLang="en-US" dirty="0" smtClean="0"/>
              <a:t>与字符串不同的是列表是可变的序列类型，可以通过列表操作改变列表的长度、列表元素、列表排序等。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2271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514461"/>
              </p:ext>
            </p:extLst>
          </p:nvPr>
        </p:nvGraphicFramePr>
        <p:xfrm>
          <a:off x="611560" y="908720"/>
          <a:ext cx="8229600" cy="56622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264"/>
                <a:gridCol w="5853336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s[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] = 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列表中索引号为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的元素替换为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s[1]="x"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['a', 'x', 'c']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s[</a:t>
                      </a:r>
                      <a:r>
                        <a:rPr lang="en-US" altLang="zh-CN" dirty="0" err="1" smtClean="0"/>
                        <a:t>i:j</a:t>
                      </a:r>
                      <a:r>
                        <a:rPr lang="en-US" altLang="zh-CN" dirty="0" smtClean="0"/>
                        <a:t>] = 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列表中索引号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的元素用列表</a:t>
                      </a:r>
                      <a:r>
                        <a:rPr lang="en-US" altLang="zh-CN" dirty="0" smtClean="0"/>
                        <a:t>t</a:t>
                      </a:r>
                      <a:r>
                        <a:rPr lang="zh-CN" altLang="en-US" dirty="0" smtClean="0"/>
                        <a:t>替代。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s[0:2]=["</a:t>
                      </a:r>
                      <a:r>
                        <a:rPr lang="en-US" altLang="zh-CN" dirty="0" err="1" smtClean="0"/>
                        <a:t>x","y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['x', 'y', 'c']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s[</a:t>
                      </a:r>
                      <a:r>
                        <a:rPr lang="en-US" altLang="zh-CN" dirty="0" err="1" smtClean="0"/>
                        <a:t>i:j:k</a:t>
                      </a:r>
                      <a:r>
                        <a:rPr lang="en-US" altLang="zh-CN" dirty="0" smtClean="0"/>
                        <a:t>] = 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列表中索引号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、步长为</a:t>
                      </a:r>
                      <a:r>
                        <a:rPr lang="en-US" altLang="zh-CN" dirty="0" smtClean="0"/>
                        <a:t>k</a:t>
                      </a:r>
                      <a:r>
                        <a:rPr lang="zh-CN" altLang="en-US" dirty="0" smtClean="0"/>
                        <a:t>的元素用列表</a:t>
                      </a:r>
                      <a:r>
                        <a:rPr lang="en-US" altLang="zh-CN" dirty="0" smtClean="0"/>
                        <a:t>t</a:t>
                      </a:r>
                      <a:r>
                        <a:rPr lang="zh-CN" altLang="en-US" dirty="0" smtClean="0"/>
                        <a:t>替代。</a:t>
                      </a: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del s[</a:t>
                      </a:r>
                      <a:r>
                        <a:rPr lang="en-US" altLang="zh-CN" dirty="0" err="1" smtClean="0"/>
                        <a:t>i:j</a:t>
                      </a:r>
                      <a:r>
                        <a:rPr lang="en-US" altLang="zh-CN" dirty="0" smtClean="0"/>
                        <a:t>]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删除列表中索引号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的元素。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del s[0:2]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['c']</a:t>
                      </a: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del s[</a:t>
                      </a:r>
                      <a:r>
                        <a:rPr lang="en-US" altLang="zh-CN" dirty="0" err="1" smtClean="0"/>
                        <a:t>i:j:k</a:t>
                      </a:r>
                      <a:r>
                        <a:rPr lang="en-US" altLang="zh-CN" dirty="0" smtClean="0"/>
                        <a:t>]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删除列表中索引号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到</a:t>
                      </a:r>
                      <a:r>
                        <a:rPr lang="en-US" altLang="zh-CN" dirty="0" smtClean="0"/>
                        <a:t>j-1</a:t>
                      </a:r>
                      <a:r>
                        <a:rPr lang="zh-CN" altLang="en-US" dirty="0" smtClean="0"/>
                        <a:t>、步长为</a:t>
                      </a:r>
                      <a:r>
                        <a:rPr lang="en-US" altLang="zh-CN" dirty="0" smtClean="0"/>
                        <a:t>k</a:t>
                      </a:r>
                      <a:r>
                        <a:rPr lang="zh-CN" altLang="en-US" dirty="0" smtClean="0"/>
                        <a:t>的元素。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08919" y="314429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列表</a:t>
            </a:r>
            <a:r>
              <a:rPr lang="zh-CN" altLang="en-US" sz="2400" dirty="0" smtClean="0"/>
              <a:t>操作（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7985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支持多种对象类型，有大量的库软件和第三方软件。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内置了列表、元组、字典等对象类型，提供了很多预编码的库工具，从正则表达式到网络等。同时，因为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是自由软件，目前有大量的第三方软件</a:t>
            </a:r>
            <a:r>
              <a:rPr lang="zh-CN" altLang="en-US" dirty="0"/>
              <a:t>包</a:t>
            </a:r>
            <a:r>
              <a:rPr lang="zh-CN" altLang="en-US" dirty="0" smtClean="0"/>
              <a:t>，如</a:t>
            </a:r>
            <a:r>
              <a:rPr lang="en-US" altLang="zh-CN" dirty="0" smtClean="0"/>
              <a:t>ESRI</a:t>
            </a:r>
            <a:r>
              <a:rPr lang="zh-CN" altLang="en-US" dirty="0" smtClean="0"/>
              <a:t>公司的</a:t>
            </a:r>
            <a:r>
              <a:rPr lang="en-US" altLang="zh-CN" dirty="0" err="1" smtClean="0"/>
              <a:t>Arcpy</a:t>
            </a:r>
            <a:r>
              <a:rPr lang="zh-CN" altLang="en-US" dirty="0" smtClean="0"/>
              <a:t>等。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294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9283403"/>
              </p:ext>
            </p:extLst>
          </p:nvPr>
        </p:nvGraphicFramePr>
        <p:xfrm>
          <a:off x="539552" y="1340768"/>
          <a:ext cx="8229600" cy="4813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264"/>
                <a:gridCol w="5853336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s.append</a:t>
                      </a:r>
                      <a:r>
                        <a:rPr lang="en-US" altLang="zh-CN" dirty="0" smtClean="0"/>
                        <a:t>(x)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追加一个新元素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s.append</a:t>
                      </a:r>
                      <a:r>
                        <a:rPr lang="en-US" altLang="zh-CN" dirty="0" smtClean="0"/>
                        <a:t>(["</a:t>
                      </a:r>
                      <a:r>
                        <a:rPr lang="en-US" altLang="zh-CN" dirty="0" err="1" smtClean="0"/>
                        <a:t>e","f</a:t>
                      </a:r>
                      <a:r>
                        <a:rPr lang="en-US" altLang="zh-CN" dirty="0" smtClean="0"/>
                        <a:t>"])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['a', 'b', 'c', ['e', 'f']]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s.extend</a:t>
                      </a:r>
                      <a:r>
                        <a:rPr lang="en-US" altLang="zh-CN" dirty="0" smtClean="0"/>
                        <a:t>(x)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连接一个新列表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s.extend</a:t>
                      </a:r>
                      <a:r>
                        <a:rPr lang="en-US" altLang="zh-CN" dirty="0" smtClean="0"/>
                        <a:t>(["</a:t>
                      </a:r>
                      <a:r>
                        <a:rPr lang="en-US" altLang="zh-CN" dirty="0" err="1" smtClean="0"/>
                        <a:t>e","f</a:t>
                      </a:r>
                      <a:r>
                        <a:rPr lang="en-US" altLang="zh-CN" dirty="0" smtClean="0"/>
                        <a:t>"])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['a', 'b', 'c', 'e', 'f']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s.insert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, x)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在索引号为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的位置插入一个元素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s.insert</a:t>
                      </a:r>
                      <a:r>
                        <a:rPr lang="en-US" altLang="zh-CN" dirty="0" smtClean="0"/>
                        <a:t>(1,"z")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['a', 'z', 'b', 'c']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08919" y="764704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列表</a:t>
            </a:r>
            <a:r>
              <a:rPr lang="zh-CN" altLang="en-US" sz="2400" dirty="0" smtClean="0"/>
              <a:t>操作（</a:t>
            </a:r>
            <a:r>
              <a:rPr lang="en-US" altLang="zh-CN" sz="2400" dirty="0"/>
              <a:t>2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9289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401440"/>
              </p:ext>
            </p:extLst>
          </p:nvPr>
        </p:nvGraphicFramePr>
        <p:xfrm>
          <a:off x="459735" y="1412776"/>
          <a:ext cx="8229600" cy="49635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/>
                <a:gridCol w="5277272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s.pop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去除索引号为</a:t>
                      </a:r>
                      <a:r>
                        <a:rPr lang="en-US" altLang="zh-CN" dirty="0" err="1" smtClean="0"/>
                        <a:t>i</a:t>
                      </a:r>
                      <a:r>
                        <a:rPr lang="zh-CN" altLang="en-US" dirty="0" smtClean="0"/>
                        <a:t>的元素。</a:t>
                      </a:r>
                      <a:endParaRPr lang="en-US" altLang="zh-CN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s.pop</a:t>
                      </a:r>
                      <a:r>
                        <a:rPr lang="en-US" altLang="zh-CN" dirty="0" smtClean="0"/>
                        <a:t>(1)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'b'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&gt;&gt;&gt; 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['a', 'c']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s.remove</a:t>
                      </a:r>
                      <a:r>
                        <a:rPr lang="en-US" altLang="zh-CN" dirty="0" smtClean="0"/>
                        <a:t>(x)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去除值为</a:t>
                      </a:r>
                      <a:r>
                        <a:rPr lang="en-US" altLang="zh-CN" dirty="0" smtClean="0"/>
                        <a:t>x</a:t>
                      </a:r>
                      <a:r>
                        <a:rPr lang="zh-CN" altLang="en-US" dirty="0" smtClean="0"/>
                        <a:t>的元素。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["</a:t>
                      </a:r>
                      <a:r>
                        <a:rPr lang="en-US" altLang="zh-CN" dirty="0" err="1" smtClean="0"/>
                        <a:t>a","b","c</a:t>
                      </a:r>
                      <a:r>
                        <a:rPr lang="en-US" altLang="zh-CN" dirty="0" smtClean="0"/>
                        <a:t>"]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s.remove</a:t>
                      </a:r>
                      <a:r>
                        <a:rPr lang="en-US" altLang="zh-CN" dirty="0" smtClean="0"/>
                        <a:t>("b")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['a', 'c']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s.sort</a:t>
                      </a:r>
                      <a:r>
                        <a:rPr lang="en-US" altLang="zh-CN" dirty="0" smtClean="0"/>
                        <a:t>([</a:t>
                      </a:r>
                      <a:r>
                        <a:rPr lang="en-US" altLang="zh-CN" dirty="0" err="1" smtClean="0"/>
                        <a:t>cmp</a:t>
                      </a:r>
                      <a:r>
                        <a:rPr lang="en-US" altLang="zh-CN" dirty="0" smtClean="0"/>
                        <a:t>[, key[, reverse]]])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排序，</a:t>
                      </a:r>
                      <a:r>
                        <a:rPr lang="en-US" altLang="zh-CN" dirty="0" err="1" smtClean="0"/>
                        <a:t>cmp</a:t>
                      </a:r>
                      <a:r>
                        <a:rPr lang="zh-CN" altLang="en-US" dirty="0" smtClean="0"/>
                        <a:t>定义一个比较函数，</a:t>
                      </a:r>
                      <a:r>
                        <a:rPr lang="en-US" altLang="zh-CN" dirty="0" smtClean="0"/>
                        <a:t>key</a:t>
                      </a:r>
                      <a:r>
                        <a:rPr lang="zh-CN" altLang="en-US" dirty="0" smtClean="0"/>
                        <a:t>定义元素的转换函数，</a:t>
                      </a:r>
                      <a:r>
                        <a:rPr lang="en-US" altLang="zh-CN" dirty="0" smtClean="0"/>
                        <a:t>reverse</a:t>
                      </a:r>
                      <a:r>
                        <a:rPr lang="zh-CN" altLang="en-US" dirty="0" smtClean="0"/>
                        <a:t>表示是否反向排序。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s.reverse</a:t>
                      </a:r>
                      <a:r>
                        <a:rPr lang="en-US" altLang="zh-CN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反向排序。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78364" y="735087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列表</a:t>
            </a:r>
            <a:r>
              <a:rPr lang="zh-CN" altLang="en-US" sz="2400" dirty="0" smtClean="0"/>
              <a:t>操作（</a:t>
            </a:r>
            <a:r>
              <a:rPr lang="en-US" altLang="zh-CN" sz="2400" dirty="0" smtClean="0"/>
              <a:t>3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499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8638" y="5517232"/>
            <a:ext cx="7771794" cy="830997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更多地内容可查看</a:t>
            </a:r>
            <a:r>
              <a:rPr lang="en-US" altLang="zh-CN" sz="2400" dirty="0" smtClean="0"/>
              <a:t>Python</a:t>
            </a:r>
            <a:r>
              <a:rPr lang="zh-CN" altLang="en-US" sz="2400" dirty="0" smtClean="0"/>
              <a:t>文档（</a:t>
            </a:r>
            <a:r>
              <a:rPr lang="en-US" altLang="zh-CN" sz="2400" dirty="0" smtClean="0"/>
              <a:t>Library </a:t>
            </a:r>
            <a:r>
              <a:rPr lang="en-US" altLang="zh-CN" sz="2400" dirty="0"/>
              <a:t>Reference\Built-in Types\Mutable Sequence Types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362516"/>
              </p:ext>
            </p:extLst>
          </p:nvPr>
        </p:nvGraphicFramePr>
        <p:xfrm>
          <a:off x="611560" y="1412776"/>
          <a:ext cx="8229600" cy="36247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250"/>
                <a:gridCol w="5354350"/>
              </a:tblGrid>
              <a:tr h="42436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操作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s.sort</a:t>
                      </a:r>
                      <a:r>
                        <a:rPr lang="en-US" altLang="zh-CN" dirty="0" smtClean="0"/>
                        <a:t>([</a:t>
                      </a:r>
                      <a:r>
                        <a:rPr lang="en-US" altLang="zh-CN" dirty="0" err="1" smtClean="0"/>
                        <a:t>cmp</a:t>
                      </a:r>
                      <a:r>
                        <a:rPr lang="en-US" altLang="zh-CN" dirty="0" smtClean="0"/>
                        <a:t>[, key[, reverse]]])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排序，</a:t>
                      </a:r>
                      <a:r>
                        <a:rPr lang="en-US" altLang="zh-CN" dirty="0" err="1" smtClean="0"/>
                        <a:t>cmp</a:t>
                      </a:r>
                      <a:r>
                        <a:rPr lang="zh-CN" altLang="en-US" dirty="0" smtClean="0"/>
                        <a:t>定义一个比较函数，</a:t>
                      </a:r>
                      <a:r>
                        <a:rPr lang="en-US" altLang="zh-CN" dirty="0" smtClean="0"/>
                        <a:t>key</a:t>
                      </a:r>
                      <a:r>
                        <a:rPr lang="zh-CN" altLang="en-US" dirty="0" smtClean="0"/>
                        <a:t>定义元素的转换函数，</a:t>
                      </a:r>
                      <a:r>
                        <a:rPr lang="en-US" altLang="zh-CN" dirty="0" smtClean="0"/>
                        <a:t>reverse</a:t>
                      </a:r>
                      <a:r>
                        <a:rPr lang="zh-CN" altLang="en-US" dirty="0" smtClean="0"/>
                        <a:t>表示是否反向排序。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[12, 54, 32, 27]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s.sort</a:t>
                      </a:r>
                      <a:r>
                        <a:rPr lang="en-US" altLang="zh-CN" dirty="0" smtClean="0"/>
                        <a:t>()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[12, 27, 32, 54]</a:t>
                      </a:r>
                      <a:endParaRPr lang="zh-CN" altLang="en-US" dirty="0"/>
                    </a:p>
                  </a:txBody>
                  <a:tcPr/>
                </a:tc>
              </a:tr>
              <a:tr h="424369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s.reverse</a:t>
                      </a:r>
                      <a:r>
                        <a:rPr lang="en-US" altLang="zh-CN" dirty="0" smtClean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反向排序。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&gt;&gt;&gt; s = [12, 27, 32, 54]</a:t>
                      </a:r>
                    </a:p>
                    <a:p>
                      <a:r>
                        <a:rPr lang="en-US" altLang="zh-CN" dirty="0" smtClean="0"/>
                        <a:t>&gt;&gt;&gt; </a:t>
                      </a:r>
                      <a:r>
                        <a:rPr lang="en-US" altLang="zh-CN" dirty="0" err="1" smtClean="0"/>
                        <a:t>s.reverse</a:t>
                      </a:r>
                      <a:r>
                        <a:rPr lang="en-US" altLang="zh-CN" dirty="0" smtClean="0"/>
                        <a:t>()</a:t>
                      </a:r>
                    </a:p>
                    <a:p>
                      <a:r>
                        <a:rPr lang="en-US" altLang="zh-CN" dirty="0" smtClean="0"/>
                        <a:t>&gt;&gt;&gt; s</a:t>
                      </a:r>
                    </a:p>
                    <a:p>
                      <a:r>
                        <a:rPr lang="en-US" altLang="zh-CN" dirty="0" smtClean="0"/>
                        <a:t>[54, 32, 27, 12]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347864" y="735087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列表</a:t>
            </a:r>
            <a:r>
              <a:rPr lang="zh-CN" altLang="en-US" sz="2400" dirty="0" smtClean="0"/>
              <a:t>操作（</a:t>
            </a:r>
            <a:r>
              <a:rPr lang="en-US" altLang="zh-CN" sz="2400" dirty="0"/>
              <a:t>4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3299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75856" y="458979"/>
            <a:ext cx="2602632" cy="79695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元组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元组（</a:t>
            </a:r>
            <a:r>
              <a:rPr lang="en-US" altLang="zh-CN" dirty="0" smtClean="0"/>
              <a:t>tuple</a:t>
            </a:r>
            <a:r>
              <a:rPr lang="zh-CN" altLang="en-US" dirty="0" smtClean="0"/>
              <a:t>）与列表类似，是任意对象的有序集合，但元组中的项是由圆括号括起来，且是不可变的。</a:t>
            </a:r>
            <a:endParaRPr lang="en-US" altLang="zh-CN" dirty="0" smtClean="0"/>
          </a:p>
          <a:p>
            <a:r>
              <a:rPr lang="zh-CN" altLang="en-US" dirty="0" smtClean="0"/>
              <a:t>通常情况下，列表用于需要变动的有序集合；元组则用于不能变动的有序集合。</a:t>
            </a:r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74613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3481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47864" y="476672"/>
            <a:ext cx="2160240" cy="720080"/>
          </a:xfrm>
          <a:extLst/>
        </p:spPr>
        <p:txBody>
          <a:bodyPr/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字典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字典也称映射（</a:t>
            </a:r>
            <a:r>
              <a:rPr lang="en-US" altLang="zh-CN" dirty="0" smtClean="0"/>
              <a:t>map</a:t>
            </a:r>
            <a:r>
              <a:rPr lang="zh-CN" altLang="en-US" dirty="0" smtClean="0"/>
              <a:t>），是一个由“键</a:t>
            </a:r>
            <a:r>
              <a:rPr lang="en-US" altLang="zh-CN" dirty="0"/>
              <a:t>-</a:t>
            </a:r>
            <a:r>
              <a:rPr lang="zh-CN" altLang="en-US" dirty="0" smtClean="0"/>
              <a:t>值”（</a:t>
            </a:r>
            <a:r>
              <a:rPr lang="en-US" altLang="zh-CN" dirty="0" smtClean="0"/>
              <a:t>key-value</a:t>
            </a:r>
            <a:r>
              <a:rPr lang="zh-CN" altLang="en-US" dirty="0" smtClean="0"/>
              <a:t>）对组成的非排序可变集合体。</a:t>
            </a:r>
            <a:endParaRPr lang="en-US" altLang="zh-CN" dirty="0" smtClean="0"/>
          </a:p>
          <a:p>
            <a:r>
              <a:rPr lang="zh-CN" altLang="en-US" dirty="0" smtClean="0"/>
              <a:t>在一个字典中，所有的键都是唯一的，且是不可变的，与之相关联的值没有限制。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874613" y="400254"/>
            <a:ext cx="647700" cy="9144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5400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0906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创建字典的语法：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d_name</a:t>
            </a:r>
            <a:r>
              <a:rPr lang="en-US" altLang="zh-CN" dirty="0"/>
              <a:t> = {key1:value1,key2:value2,key3:value3</a:t>
            </a:r>
            <a:r>
              <a:rPr lang="en-US" altLang="zh-CN" dirty="0" smtClean="0"/>
              <a:t>,…}</a:t>
            </a:r>
          </a:p>
          <a:p>
            <a:r>
              <a:rPr lang="zh-CN" altLang="en-US" dirty="0" smtClean="0"/>
              <a:t>当</a:t>
            </a:r>
            <a:r>
              <a:rPr lang="zh-CN" altLang="en-US" dirty="0"/>
              <a:t>字典</a:t>
            </a:r>
            <a:r>
              <a:rPr lang="zh-CN" altLang="en-US" dirty="0" smtClean="0"/>
              <a:t>中</a:t>
            </a:r>
            <a:r>
              <a:rPr lang="zh-CN" altLang="en-US" dirty="0"/>
              <a:t>没有元素时，则为</a:t>
            </a:r>
            <a:r>
              <a:rPr lang="zh-CN" altLang="en-US" dirty="0" smtClean="0"/>
              <a:t>空</a:t>
            </a:r>
            <a:r>
              <a:rPr lang="zh-CN" altLang="en-US" dirty="0"/>
              <a:t>字典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76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字典的特点：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字典中项</a:t>
            </a:r>
            <a:r>
              <a:rPr lang="zh-CN" altLang="en-US" dirty="0"/>
              <a:t>的</a:t>
            </a:r>
            <a:r>
              <a:rPr lang="zh-CN" altLang="en-US" dirty="0" smtClean="0"/>
              <a:t>排序是随机的。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通过键而不是排序的位置来引用值。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键可以是数字、字符串甚至元组，值可以是数字、字符串、元组、列表或字典。如：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d = {1:123,2:"ased","a":[123,345,567]}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085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17032"/>
          </a:xfrm>
        </p:spPr>
        <p:txBody>
          <a:bodyPr/>
          <a:lstStyle/>
          <a:p>
            <a:r>
              <a:rPr lang="zh-CN" altLang="en-US" dirty="0" smtClean="0"/>
              <a:t>字典基本操作：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显示某个键的值：</a:t>
            </a:r>
            <a:r>
              <a:rPr lang="en-US" altLang="zh-CN" dirty="0" err="1" smtClean="0"/>
              <a:t>d_name</a:t>
            </a:r>
            <a:r>
              <a:rPr lang="en-US" altLang="zh-CN" dirty="0"/>
              <a:t>[‘key’]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添加元素或对键重新赋值：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err="1" smtClean="0"/>
              <a:t>d_name</a:t>
            </a:r>
            <a:r>
              <a:rPr lang="en-US" altLang="zh-CN" dirty="0" smtClean="0"/>
              <a:t>[‘key’] = ‘value’</a:t>
            </a:r>
            <a:br>
              <a:rPr lang="en-US" altLang="zh-CN" dirty="0" smtClean="0"/>
            </a:br>
            <a:r>
              <a:rPr lang="zh-CN" altLang="en-US" dirty="0" smtClean="0"/>
              <a:t>如果</a:t>
            </a:r>
            <a:r>
              <a:rPr lang="en-US" altLang="zh-CN" dirty="0" smtClean="0"/>
              <a:t>key</a:t>
            </a:r>
            <a:r>
              <a:rPr lang="zh-CN" altLang="en-US" dirty="0" smtClean="0"/>
              <a:t>不在字典中，则添加一条新的映射；如已在字典中，则修改</a:t>
            </a:r>
            <a:r>
              <a:rPr lang="en-US" altLang="zh-CN" dirty="0" smtClean="0"/>
              <a:t>key</a:t>
            </a:r>
            <a:r>
              <a:rPr lang="zh-CN" altLang="en-US" dirty="0" smtClean="0"/>
              <a:t>对应的</a:t>
            </a:r>
            <a:r>
              <a:rPr lang="en-US" altLang="zh-CN" dirty="0" smtClean="0"/>
              <a:t>value</a:t>
            </a:r>
            <a:r>
              <a:rPr lang="zh-CN" altLang="en-US" dirty="0" smtClean="0"/>
              <a:t>值。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删除元素：</a:t>
            </a:r>
            <a:r>
              <a:rPr lang="en-US" altLang="zh-CN" dirty="0" smtClean="0"/>
              <a:t>del (</a:t>
            </a:r>
            <a:r>
              <a:rPr lang="en-US" altLang="zh-CN" dirty="0" err="1" smtClean="0"/>
              <a:t>d_name</a:t>
            </a:r>
            <a:r>
              <a:rPr lang="en-US" altLang="zh-CN" dirty="0" smtClean="0"/>
              <a:t>[key])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67744" y="5661248"/>
            <a:ext cx="4424982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/>
            </a:lvl1pPr>
          </a:lstStyle>
          <a:p>
            <a:pPr algn="ctr"/>
            <a:r>
              <a:rPr lang="zh-CN" altLang="en-US" dirty="0"/>
              <a:t>键的类型应和定义的</a:t>
            </a:r>
            <a:r>
              <a:rPr lang="zh-CN" altLang="en-US" dirty="0" smtClean="0"/>
              <a:t>类型一致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038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79460" y="692696"/>
            <a:ext cx="770485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d = {"Susan":{"sex":"female","age":21,"ID":1001},</a:t>
            </a:r>
          </a:p>
          <a:p>
            <a:r>
              <a:rPr lang="en-US" altLang="zh-CN" sz="2400" dirty="0"/>
              <a:t>     "Peter":{"sex":"male","age":12,"ID":1002},</a:t>
            </a:r>
          </a:p>
          <a:p>
            <a:r>
              <a:rPr lang="en-US" altLang="zh-CN" sz="2400" dirty="0"/>
              <a:t>     "Jordan":{"sex":"male","age":33,"ID":1003}}</a:t>
            </a:r>
          </a:p>
          <a:p>
            <a:r>
              <a:rPr lang="en-US" altLang="zh-CN" sz="2400" dirty="0"/>
              <a:t>&gt;&gt;&gt; d["Jordan"]</a:t>
            </a:r>
          </a:p>
          <a:p>
            <a:r>
              <a:rPr lang="en-US" altLang="zh-CN" sz="2400" dirty="0"/>
              <a:t>{'age': 33, 'ID': 1003, 'sex': 'male'}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611560" y="3568948"/>
            <a:ext cx="7200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&gt;&gt;&gt; d["Anna"] = {"sex":"female","age":40,"ID":1004}</a:t>
            </a:r>
          </a:p>
          <a:p>
            <a:r>
              <a:rPr lang="en-US" altLang="zh-CN" sz="2400" dirty="0"/>
              <a:t>&gt;&gt;&gt; d</a:t>
            </a:r>
          </a:p>
          <a:p>
            <a:r>
              <a:rPr lang="en-US" altLang="zh-CN" sz="2400" dirty="0"/>
              <a:t>{'Peter': {'age': 12, 'ID': 1002, 'sex': 'male'}, 'Jordan': {'age': 33, 'ID': 1003, 'sex': 'male'}, 'Anna': {'age': 40, 'ID': 1004, 'sex': 'female'}, 'Susan': {'age': 21, 'ID': 1001, 'sex': 'female'}}</a:t>
            </a:r>
            <a:endParaRPr lang="zh-CN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699792" y="6086043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人员信息字典的操作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579460" y="261218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&gt;&gt;&gt; d["Jordan"]["age"]</a:t>
            </a:r>
          </a:p>
          <a:p>
            <a:r>
              <a:rPr lang="en-US" altLang="zh-CN" sz="2400" dirty="0"/>
              <a:t>33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9804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423685"/>
              </p:ext>
            </p:extLst>
          </p:nvPr>
        </p:nvGraphicFramePr>
        <p:xfrm>
          <a:off x="611560" y="1351970"/>
          <a:ext cx="7992888" cy="39320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3398"/>
                <a:gridCol w="6349490"/>
              </a:tblGrid>
              <a:tr h="5212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方法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bg1"/>
                          </a:solidFill>
                        </a:rPr>
                        <a:t>解释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clear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清空字典内容，如</a:t>
                      </a:r>
                      <a:r>
                        <a:rPr lang="en-US" altLang="zh-CN" dirty="0" err="1" smtClean="0"/>
                        <a:t>d.clear</a:t>
                      </a:r>
                      <a:r>
                        <a:rPr lang="en-US" altLang="zh-CN" dirty="0" smtClean="0"/>
                        <a:t>()</a:t>
                      </a:r>
                      <a:r>
                        <a:rPr lang="zh-CN" altLang="en-US" dirty="0" smtClean="0"/>
                        <a:t>，返回</a:t>
                      </a:r>
                      <a:r>
                        <a:rPr lang="en-US" altLang="zh-CN" dirty="0" smtClean="0"/>
                        <a:t>None</a:t>
                      </a:r>
                      <a:endParaRPr lang="zh-CN" altLang="en-US" dirty="0"/>
                    </a:p>
                  </a:txBody>
                  <a:tcPr/>
                </a:tc>
              </a:tr>
              <a:tr h="68567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返回指定键所关联的值；如果指定键不存在，则返回默认值，如</a:t>
                      </a:r>
                      <a:r>
                        <a:rPr lang="en-US" altLang="zh-CN" dirty="0" err="1" smtClean="0"/>
                        <a:t>d.get</a:t>
                      </a:r>
                      <a:r>
                        <a:rPr lang="en-US" altLang="zh-CN" dirty="0" smtClean="0"/>
                        <a:t>(‘x’,99)</a:t>
                      </a:r>
                      <a:r>
                        <a:rPr lang="zh-CN" altLang="en-US" dirty="0" smtClean="0"/>
                        <a:t>，如果</a:t>
                      </a:r>
                      <a:r>
                        <a:rPr lang="en-US" altLang="zh-CN" dirty="0" smtClean="0"/>
                        <a:t>d</a:t>
                      </a:r>
                      <a:r>
                        <a:rPr lang="zh-CN" altLang="en-US" dirty="0" smtClean="0"/>
                        <a:t>中有</a:t>
                      </a:r>
                      <a:r>
                        <a:rPr lang="en-US" altLang="zh-CN" dirty="0" smtClean="0"/>
                        <a:t>”x”</a:t>
                      </a:r>
                      <a:r>
                        <a:rPr lang="zh-CN" altLang="en-US" dirty="0" smtClean="0"/>
                        <a:t>，则返回</a:t>
                      </a:r>
                      <a:r>
                        <a:rPr lang="en-US" altLang="zh-CN" dirty="0" smtClean="0"/>
                        <a:t>d[‘x’]</a:t>
                      </a:r>
                      <a:r>
                        <a:rPr lang="zh-CN" altLang="en-US" dirty="0" smtClean="0"/>
                        <a:t>；否则返回</a:t>
                      </a:r>
                      <a:r>
                        <a:rPr lang="en-US" altLang="zh-CN" dirty="0" smtClean="0"/>
                        <a:t>99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keys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以列表的形式返回字典的所有键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items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返回（</a:t>
                      </a:r>
                      <a:r>
                        <a:rPr lang="en-US" altLang="zh-CN" dirty="0" err="1" smtClean="0"/>
                        <a:t>key,value</a:t>
                      </a:r>
                      <a:r>
                        <a:rPr lang="zh-CN" altLang="en-US" dirty="0" smtClean="0"/>
                        <a:t>）列表</a:t>
                      </a:r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values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以列表的形式返回字典的所有值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52125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update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用另一个字典的内容对当前字典进行更新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75856" y="764704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字典方法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88638" y="5517232"/>
            <a:ext cx="7771794" cy="830997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更多地内容可查看</a:t>
            </a:r>
            <a:r>
              <a:rPr lang="en-US" altLang="zh-CN" sz="2400" dirty="0" smtClean="0"/>
              <a:t>Python</a:t>
            </a:r>
            <a:r>
              <a:rPr lang="zh-CN" altLang="en-US" sz="2400" dirty="0" smtClean="0"/>
              <a:t>文档（</a:t>
            </a:r>
            <a:r>
              <a:rPr lang="en-US" altLang="zh-CN" sz="2400" dirty="0" smtClean="0"/>
              <a:t>Library </a:t>
            </a:r>
            <a:r>
              <a:rPr lang="en-US" altLang="zh-CN" sz="2400" dirty="0"/>
              <a:t>Reference\Built-in Types\Mapping Types — </a:t>
            </a:r>
            <a:r>
              <a:rPr lang="en-US" altLang="zh-CN" sz="2400" dirty="0" err="1"/>
              <a:t>dict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9877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聚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GIS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304BB114-9A74-4B63-9099-AB8F52644284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34A93104-DA01-4ABE-BFDB-B93C380FF78A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0C5BCC25-5717-4178-BD79-4F2FF01ACA40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95CAC92D-192F-4E4D-9BDE-6B7951A5DE46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6F223E1C-6FAC-404E-9EEF-19A6001D0B37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6B6638AA-E838-416C-8164-91FA2B58B25F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3ACA9D92-7F59-48EC-98E9-697A3E8B371B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4BD2BAF0-F623-45D8-ABB8-5E69CA3B41F5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639695F4-5835-4D66-B1F9-0438EB0E6BC6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4D581223-EA18-4EF3-90CC-26EA1DE03178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94E18869-1413-4322-ABA1-3E8433C51512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17EDC93E-FBB2-44F7-9F53-5D74625E5242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DEFB810C-33AA-4A82-B0BB-AA679D5C2991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空间数据可视化</Template>
  <TotalTime>55428</TotalTime>
  <Words>17240</Words>
  <Application>Microsoft Office PowerPoint</Application>
  <PresentationFormat>全屏显示(4:3)</PresentationFormat>
  <Paragraphs>2114</Paragraphs>
  <Slides>302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302</vt:i4>
      </vt:variant>
    </vt:vector>
  </HeadingPairs>
  <TitlesOfParts>
    <vt:vector size="317" baseType="lpstr">
      <vt:lpstr>黑体</vt:lpstr>
      <vt:lpstr>华文新魏</vt:lpstr>
      <vt:lpstr>宋体</vt:lpstr>
      <vt:lpstr>微软雅黑</vt:lpstr>
      <vt:lpstr>Arial</vt:lpstr>
      <vt:lpstr>Calibri</vt:lpstr>
      <vt:lpstr>Lucida Sans Unicode</vt:lpstr>
      <vt:lpstr>Times New Roman</vt:lpstr>
      <vt:lpstr>Verdana</vt:lpstr>
      <vt:lpstr>Wingdings</vt:lpstr>
      <vt:lpstr>Wingdings 2</vt:lpstr>
      <vt:lpstr>Wingdings 3</vt:lpstr>
      <vt:lpstr>聚合</vt:lpstr>
      <vt:lpstr>默认设计模板</vt:lpstr>
      <vt:lpstr>GIS3</vt:lpstr>
      <vt:lpstr>Python编程基础</vt:lpstr>
      <vt:lpstr>PowerPoint 演示文稿</vt:lpstr>
      <vt:lpstr>PowerPoint 演示文稿</vt:lpstr>
      <vt:lpstr>PowerPoint 演示文稿</vt:lpstr>
      <vt:lpstr>特点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下载与安装Python软件</vt:lpstr>
      <vt:lpstr>PowerPoint 演示文稿</vt:lpstr>
      <vt:lpstr>PowerPoint 演示文稿</vt:lpstr>
      <vt:lpstr>PowerPoint 演示文稿</vt:lpstr>
      <vt:lpstr>PowerPoint 演示文稿</vt:lpstr>
      <vt:lpstr>IDLE集成开发环境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代码书写规则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数据的输入输出</vt:lpstr>
      <vt:lpstr>PowerPoint 演示文稿</vt:lpstr>
      <vt:lpstr>PowerPoint 演示文稿</vt:lpstr>
      <vt:lpstr>学习资源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数字</vt:lpstr>
      <vt:lpstr>PowerPoint 演示文稿</vt:lpstr>
      <vt:lpstr>PowerPoint 演示文稿</vt:lpstr>
      <vt:lpstr>PowerPoint 演示文稿</vt:lpstr>
      <vt:lpstr>PowerPoint 演示文稿</vt:lpstr>
      <vt:lpstr>字符串</vt:lpstr>
      <vt:lpstr>字符串创建</vt:lpstr>
      <vt:lpstr>PowerPoint 演示文稿</vt:lpstr>
      <vt:lpstr>转义序列</vt:lpstr>
      <vt:lpstr>PowerPoint 演示文稿</vt:lpstr>
      <vt:lpstr>字符串操作</vt:lpstr>
      <vt:lpstr>PowerPoint 演示文稿</vt:lpstr>
      <vt:lpstr>PowerPoint 演示文稿</vt:lpstr>
      <vt:lpstr>PowerPoint 演示文稿</vt:lpstr>
      <vt:lpstr>PowerPoint 演示文稿</vt:lpstr>
      <vt:lpstr>包含变量的字符串</vt:lpstr>
      <vt:lpstr>PowerPoint 演示文稿</vt:lpstr>
      <vt:lpstr>汉字字符</vt:lpstr>
      <vt:lpstr>PowerPoint 演示文稿</vt:lpstr>
      <vt:lpstr>字符串对象的方法</vt:lpstr>
      <vt:lpstr>PowerPoint 演示文稿</vt:lpstr>
      <vt:lpstr>PowerPoint 演示文稿</vt:lpstr>
      <vt:lpstr>PowerPoint 演示文稿</vt:lpstr>
      <vt:lpstr>列表</vt:lpstr>
      <vt:lpstr>列表创建</vt:lpstr>
      <vt:lpstr>PowerPoint 演示文稿</vt:lpstr>
      <vt:lpstr>列表操作</vt:lpstr>
      <vt:lpstr>PowerPoint 演示文稿</vt:lpstr>
      <vt:lpstr>PowerPoint 演示文稿</vt:lpstr>
      <vt:lpstr>PowerPoint 演示文稿</vt:lpstr>
      <vt:lpstr>PowerPoint 演示文稿</vt:lpstr>
      <vt:lpstr>元组</vt:lpstr>
      <vt:lpstr>字典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文件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表达式语句</vt:lpstr>
      <vt:lpstr>PowerPoint 演示文稿</vt:lpstr>
      <vt:lpstr>赋值语句</vt:lpstr>
      <vt:lpstr>PowerPoint 演示文稿</vt:lpstr>
      <vt:lpstr>PowerPoint 演示文稿</vt:lpstr>
      <vt:lpstr>PowerPoint 演示文稿</vt:lpstr>
      <vt:lpstr>If条件语句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while循环语句</vt:lpstr>
      <vt:lpstr>PowerPoint 演示文稿</vt:lpstr>
      <vt:lpstr>for循环语句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控制循环语句</vt:lpstr>
      <vt:lpstr>PowerPoint 演示文稿</vt:lpstr>
      <vt:lpstr>PowerPoint 演示文稿</vt:lpstr>
      <vt:lpstr>PowerPoint 演示文稿</vt:lpstr>
      <vt:lpstr>pass语句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内置函数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自定义函数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匿名函数</vt:lpstr>
      <vt:lpstr>PowerPoint 演示文稿</vt:lpstr>
      <vt:lpstr>PowerPoint 演示文稿</vt:lpstr>
      <vt:lpstr>PowerPoint 演示文稿</vt:lpstr>
      <vt:lpstr>PowerPoint 演示文稿</vt:lpstr>
      <vt:lpstr>创建类对象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产生实例对象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模块的引用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模块的组织</vt:lpstr>
      <vt:lpstr>标准Python库中的模块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re模块</vt:lpstr>
      <vt:lpstr>PowerPoint 演示文稿</vt:lpstr>
      <vt:lpstr>PowerPoint 演示文稿</vt:lpstr>
      <vt:lpstr>PowerPoint 演示文稿</vt:lpstr>
      <vt:lpstr>特殊符号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正则表达式分组</vt:lpstr>
      <vt:lpstr>字符串匹配函数</vt:lpstr>
      <vt:lpstr>PowerPoint 演示文稿</vt:lpstr>
      <vt:lpstr>PowerPoint 演示文稿</vt:lpstr>
      <vt:lpstr>PowerPoint 演示文稿</vt:lpstr>
      <vt:lpstr>PowerPoint 演示文稿</vt:lpstr>
      <vt:lpstr>匹配返回的对象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内置异常</vt:lpstr>
      <vt:lpstr>PowerPoint 演示文稿</vt:lpstr>
      <vt:lpstr>PowerPoint 演示文稿</vt:lpstr>
      <vt:lpstr>PowerPoint 演示文稿</vt:lpstr>
      <vt:lpstr>捕获异常</vt:lpstr>
      <vt:lpstr>PowerPoint 演示文稿</vt:lpstr>
      <vt:lpstr>PowerPoint 演示文稿</vt:lpstr>
      <vt:lpstr>PowerPoint 演示文稿</vt:lpstr>
      <vt:lpstr>PowerPoint 演示文稿</vt:lpstr>
      <vt:lpstr>抛出异常</vt:lpstr>
      <vt:lpstr>PowerPoint 演示文稿</vt:lpstr>
      <vt:lpstr>PowerPoint 演示文稿</vt:lpstr>
      <vt:lpstr>PowerPoint 演示文稿</vt:lpstr>
      <vt:lpstr>NumPy包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matplotlib库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读写Excel文件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jpwu</dc:creator>
  <cp:lastModifiedBy>姚飞</cp:lastModifiedBy>
  <cp:revision>1569</cp:revision>
  <dcterms:created xsi:type="dcterms:W3CDTF">2012-01-01T14:14:36Z</dcterms:created>
  <dcterms:modified xsi:type="dcterms:W3CDTF">2014-06-26T04:04:40Z</dcterms:modified>
</cp:coreProperties>
</file>

<file path=docProps/thumbnail.jpeg>
</file>